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9" r:id="rId3"/>
    <p:sldId id="262" r:id="rId4"/>
    <p:sldId id="288" r:id="rId5"/>
    <p:sldId id="270" r:id="rId6"/>
    <p:sldId id="263" r:id="rId7"/>
    <p:sldId id="284" r:id="rId8"/>
    <p:sldId id="264" r:id="rId9"/>
    <p:sldId id="271" r:id="rId10"/>
    <p:sldId id="285" r:id="rId11"/>
    <p:sldId id="272" r:id="rId12"/>
    <p:sldId id="273" r:id="rId13"/>
    <p:sldId id="276" r:id="rId14"/>
    <p:sldId id="274" r:id="rId15"/>
    <p:sldId id="277" r:id="rId16"/>
    <p:sldId id="275" r:id="rId17"/>
    <p:sldId id="278" r:id="rId18"/>
    <p:sldId id="280" r:id="rId19"/>
    <p:sldId id="281" r:id="rId20"/>
    <p:sldId id="283" r:id="rId21"/>
    <p:sldId id="282" r:id="rId22"/>
    <p:sldId id="266" r:id="rId23"/>
    <p:sldId id="286" r:id="rId24"/>
    <p:sldId id="287" r:id="rId25"/>
    <p:sldId id="265" r:id="rId26"/>
    <p:sldId id="267" r:id="rId27"/>
    <p:sldId id="26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-821" y="-1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BE1229-3938-4055-8DF4-ABBAD25C4409}" type="datetimeFigureOut">
              <a:rPr lang="en-US" smtClean="0"/>
              <a:t>6/22/2021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67843-A285-4F9F-B037-1F409D41B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882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7843-A285-4F9F-B037-1F409D41B1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29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7843-A285-4F9F-B037-1F409D41B15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29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81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731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89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537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42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64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151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989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481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072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364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66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863548" y="1643271"/>
            <a:ext cx="2464904" cy="2464904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351722" y="1643271"/>
            <a:ext cx="2464904" cy="2464904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375374" y="1643271"/>
            <a:ext cx="2464904" cy="2464904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18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358247" y="1758463"/>
            <a:ext cx="3471828" cy="3291839"/>
          </a:xfrm>
          <a:prstGeom prst="round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8142346" y="1758463"/>
            <a:ext cx="3471829" cy="3291839"/>
          </a:xfrm>
          <a:prstGeom prst="round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574146" y="1758463"/>
            <a:ext cx="3471829" cy="3291839"/>
          </a:xfrm>
          <a:prstGeom prst="round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31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1047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63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74659-F824-4894-B1B2-824E5E98BD1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40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1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www.mentimeter.com/" TargetMode="Externa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4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" t="29614" r="52949" b="1538"/>
          <a:stretch/>
        </p:blipFill>
        <p:spPr>
          <a:xfrm>
            <a:off x="7606403" y="1677574"/>
            <a:ext cx="4429177" cy="3855023"/>
          </a:xfrm>
        </p:spPr>
      </p:pic>
      <p:sp>
        <p:nvSpPr>
          <p:cNvPr id="7" name="TextBox 6"/>
          <p:cNvSpPr txBox="1"/>
          <p:nvPr/>
        </p:nvSpPr>
        <p:spPr>
          <a:xfrm>
            <a:off x="122973" y="3303819"/>
            <a:ext cx="552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8000" b="1" dirty="0" smtClean="0">
                <a:latin typeface="Century" panose="02040604050505020304" pitchFamily="18" charset="0"/>
              </a:rPr>
              <a:t>Платформ</a:t>
            </a:r>
          </a:p>
        </p:txBody>
      </p:sp>
      <p:pic>
        <p:nvPicPr>
          <p:cNvPr id="10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732" y="234088"/>
            <a:ext cx="2415126" cy="96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137587" y="-505800"/>
            <a:ext cx="7032694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0" b="1" dirty="0" smtClean="0">
                <a:solidFill>
                  <a:srgbClr val="007033"/>
                </a:solidFill>
                <a:latin typeface="Century Gothic" panose="020B0502020202020204" pitchFamily="34" charset="0"/>
              </a:rPr>
              <a:t>Box</a:t>
            </a:r>
            <a:endParaRPr lang="en-US" sz="30000" b="1" dirty="0">
              <a:solidFill>
                <a:srgbClr val="007033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232675" y="-360498"/>
            <a:ext cx="74834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b="1" dirty="0" smtClean="0">
                <a:solidFill>
                  <a:schemeClr val="accent4">
                    <a:lumMod val="75000"/>
                    <a:alpha val="3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Box</a:t>
            </a:r>
            <a:endParaRPr lang="en-US" sz="30000" b="1" dirty="0">
              <a:solidFill>
                <a:schemeClr val="accent4">
                  <a:lumMod val="75000"/>
                  <a:alpha val="30000"/>
                </a:schemeClr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69" b="18743"/>
          <a:stretch/>
        </p:blipFill>
        <p:spPr>
          <a:xfrm>
            <a:off x="4477500" y="5677899"/>
            <a:ext cx="3325715" cy="110465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22973" y="4348483"/>
            <a:ext cx="57663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800" b="1" dirty="0">
                <a:latin typeface="Century" panose="02040604050505020304" pitchFamily="18" charset="0"/>
              </a:rPr>
              <a:t>для </a:t>
            </a:r>
            <a:r>
              <a:rPr lang="uk-UA" sz="4800" b="1" dirty="0" smtClean="0">
                <a:latin typeface="Century" panose="02040604050505020304" pitchFamily="18" charset="0"/>
              </a:rPr>
              <a:t>роботи онлайн</a:t>
            </a:r>
            <a:endParaRPr lang="en-US" sz="4800" b="1" dirty="0">
              <a:latin typeface="Century" panose="02040604050505020304" pitchFamily="18" charset="0"/>
            </a:endParaRPr>
          </a:p>
        </p:txBody>
      </p:sp>
      <p:grpSp>
        <p:nvGrpSpPr>
          <p:cNvPr id="9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1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3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4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3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2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25618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307599" y="618588"/>
            <a:ext cx="5613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Команда</a:t>
            </a:r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uk-U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онлайн</a:t>
            </a:r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-</a:t>
            </a:r>
            <a:r>
              <a:rPr lang="uk-U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курсу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88418" y="4282176"/>
            <a:ext cx="2179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dirty="0" smtClean="0">
                <a:latin typeface="Century" panose="02040604050505020304" pitchFamily="18" charset="0"/>
              </a:rPr>
              <a:t>Расулова Аліна</a:t>
            </a:r>
            <a:endParaRPr lang="en-US" sz="2000" b="1" dirty="0">
              <a:latin typeface="Century" panose="020406040505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36437" y="4276848"/>
            <a:ext cx="1942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uk-UA" sz="2000" b="1" dirty="0" smtClean="0">
                <a:latin typeface="Century" panose="02040604050505020304" pitchFamily="18" charset="0"/>
              </a:rPr>
              <a:t>Кивенко Анна</a:t>
            </a:r>
            <a:endParaRPr lang="en-US" sz="2000" b="1" dirty="0">
              <a:latin typeface="Century" panose="02040604050505020304" pitchFamily="18" charset="0"/>
            </a:endParaRP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" r="32"/>
          <a:stretch>
            <a:fillRect/>
          </a:stretch>
        </p:blipFill>
        <p:spPr>
          <a:xfrm flipH="1">
            <a:off x="4942730" y="1776584"/>
            <a:ext cx="2304234" cy="2304234"/>
          </a:xfrm>
        </p:spPr>
      </p:pic>
      <p:sp>
        <p:nvSpPr>
          <p:cNvPr id="32" name="TextBox 31"/>
          <p:cNvSpPr txBox="1"/>
          <p:nvPr/>
        </p:nvSpPr>
        <p:spPr>
          <a:xfrm>
            <a:off x="4937620" y="4282176"/>
            <a:ext cx="2324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dirty="0" smtClean="0">
                <a:latin typeface="Century" panose="02040604050505020304" pitchFamily="18" charset="0"/>
              </a:rPr>
              <a:t>Діана Посипайко</a:t>
            </a:r>
            <a:endParaRPr lang="en-US" sz="2000" b="1" dirty="0">
              <a:latin typeface="Century" panose="020406040505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5321" y="5059099"/>
            <a:ext cx="25683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HR-</a:t>
            </a:r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консультант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С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reator</a:t>
            </a:r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 онлайн-подій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КА «Персонал»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36437" y="5003800"/>
            <a:ext cx="20008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HR-</a:t>
            </a:r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консультант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Рекрутер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КА «Персонал»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77802" y="5003800"/>
            <a:ext cx="20008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HR-</a:t>
            </a:r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консультант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Рекрутер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КА «Персонал»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</a:endParaRPr>
          </a:p>
        </p:txBody>
      </p:sp>
      <p:grpSp>
        <p:nvGrpSpPr>
          <p:cNvPr id="16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17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43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47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45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37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41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9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9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27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5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0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21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5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3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cxnSp>
        <p:nvCxnSpPr>
          <p:cNvPr id="11" name="Прямая соединительная линия 10"/>
          <p:cNvCxnSpPr/>
          <p:nvPr/>
        </p:nvCxnSpPr>
        <p:spPr>
          <a:xfrm>
            <a:off x="4113244" y="4168751"/>
            <a:ext cx="3838" cy="1901849"/>
          </a:xfrm>
          <a:prstGeom prst="line">
            <a:avLst/>
          </a:prstGeom>
          <a:ln w="3492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8063201" y="4108175"/>
            <a:ext cx="3838" cy="1901849"/>
          </a:xfrm>
          <a:prstGeom prst="line">
            <a:avLst/>
          </a:prstGeom>
          <a:ln w="3492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0" b="20649"/>
          <a:stretch/>
        </p:blipFill>
        <p:spPr>
          <a:xfrm>
            <a:off x="8523945" y="1776584"/>
            <a:ext cx="2167760" cy="2167760"/>
          </a:xfrm>
        </p:spPr>
      </p:pic>
      <p:pic>
        <p:nvPicPr>
          <p:cNvPr id="10" name="Рисунок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" b="24303"/>
          <a:stretch/>
        </p:blipFill>
        <p:spPr>
          <a:xfrm flipH="1">
            <a:off x="1500294" y="1860081"/>
            <a:ext cx="2167760" cy="2167760"/>
          </a:xfrm>
        </p:spPr>
      </p:pic>
    </p:spTree>
    <p:extLst>
      <p:ext uri="{BB962C8B-B14F-4D97-AF65-F5344CB8AC3E}">
        <p14:creationId xmlns:p14="http://schemas.microsoft.com/office/powerpoint/2010/main" val="54966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9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35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9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7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9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3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1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23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7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5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7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1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9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4" name="Рисунок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0" b="2920"/>
          <a:stretch>
            <a:fillRect/>
          </a:stretch>
        </p:blipFill>
        <p:spPr/>
      </p:pic>
      <p:sp>
        <p:nvSpPr>
          <p:cNvPr id="10" name="TextBox 9"/>
          <p:cNvSpPr txBox="1"/>
          <p:nvPr/>
        </p:nvSpPr>
        <p:spPr>
          <a:xfrm>
            <a:off x="750521" y="681925"/>
            <a:ext cx="29306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accent2"/>
                </a:solidFill>
                <a:latin typeface="Century" panose="02040604050505020304" pitchFamily="18" charset="0"/>
              </a:rPr>
              <a:t>НАШІ </a:t>
            </a:r>
          </a:p>
          <a:p>
            <a:pPr algn="ctr"/>
            <a:r>
              <a:rPr lang="uk-UA" sz="4000" b="1" dirty="0" smtClean="0">
                <a:solidFill>
                  <a:schemeClr val="accent2"/>
                </a:solidFill>
                <a:latin typeface="Century" panose="02040604050505020304" pitchFamily="18" charset="0"/>
              </a:rPr>
              <a:t>ПОСЛУГИ</a:t>
            </a:r>
            <a:endParaRPr lang="en-US" sz="4000" b="1" dirty="0">
              <a:solidFill>
                <a:schemeClr val="accent2"/>
              </a:solidFill>
              <a:latin typeface="Century" panose="020406040505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7844" y="2619089"/>
            <a:ext cx="38439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entury" panose="02040604050505020304" pitchFamily="18" charset="0"/>
              <a:buChar char="♦"/>
            </a:pPr>
            <a:r>
              <a:rPr lang="uk-UA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</a:rPr>
              <a:t>Підбір персоналу</a:t>
            </a:r>
          </a:p>
          <a:p>
            <a:pPr marL="457200" indent="-457200">
              <a:buFont typeface="Century" panose="02040604050505020304" pitchFamily="18" charset="0"/>
              <a:buChar char="♦"/>
            </a:pPr>
            <a:r>
              <a:rPr lang="uk-UA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</a:rPr>
              <a:t>Тренінги</a:t>
            </a:r>
          </a:p>
          <a:p>
            <a:pPr marL="457200" indent="-457200">
              <a:buFont typeface="Century" panose="02040604050505020304" pitchFamily="18" charset="0"/>
              <a:buChar char="♦"/>
            </a:pPr>
            <a:r>
              <a:rPr lang="uk-UA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</a:rPr>
              <a:t>Курсове навчання</a:t>
            </a:r>
          </a:p>
          <a:p>
            <a:pPr marL="457200" indent="-457200">
              <a:buFont typeface="Century" panose="02040604050505020304" pitchFamily="18" charset="0"/>
              <a:buChar char="♦"/>
            </a:pPr>
            <a:r>
              <a:rPr lang="uk-UA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</a:rPr>
              <a:t>Маркетингові дослідження</a:t>
            </a:r>
            <a:endParaRPr 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7844" y="6076294"/>
            <a:ext cx="11824156" cy="493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spc="300" dirty="0" smtClean="0">
                <a:latin typeface="Century" panose="02040604050505020304" pitchFamily="18" charset="0"/>
              </a:rPr>
              <a:t>ДОПОМАГАЄМО КОМПАНІЯМ ТА ЛЮДЯМ СТАВАТИ </a:t>
            </a:r>
            <a:r>
              <a:rPr lang="ru-RU" sz="2000" spc="300" dirty="0" smtClean="0">
                <a:solidFill>
                  <a:srgbClr val="00B050"/>
                </a:solidFill>
                <a:latin typeface="Century" panose="02040604050505020304" pitchFamily="18" charset="0"/>
              </a:rPr>
              <a:t>УСПІШНИМИ!</a:t>
            </a:r>
            <a:endParaRPr lang="en-US" sz="1400" spc="300" dirty="0" smtClean="0">
              <a:solidFill>
                <a:srgbClr val="00B050"/>
              </a:solidFill>
              <a:latin typeface="Century" panose="020406040505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>
            <a:off x="-2" y="5910470"/>
            <a:ext cx="12192002" cy="0"/>
          </a:xfrm>
          <a:prstGeom prst="line">
            <a:avLst/>
          </a:prstGeom>
          <a:ln w="3492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0"/>
            <a:ext cx="4541520" cy="5910470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55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2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Заголовок 1">
            <a:extLst>
              <a:ext uri="{FF2B5EF4-FFF2-40B4-BE49-F238E27FC236}">
                <a16:creationId xmlns="" xmlns:a16="http://schemas.microsoft.com/office/drawing/2014/main" id="{E4172CEE-C66D-4CE8-BA0B-2B8B9420AAEA}"/>
              </a:ext>
            </a:extLst>
          </p:cNvPr>
          <p:cNvSpPr txBox="1">
            <a:spLocks/>
          </p:cNvSpPr>
          <p:nvPr/>
        </p:nvSpPr>
        <p:spPr>
          <a:xfrm>
            <a:off x="1584770" y="2734732"/>
            <a:ext cx="9022461" cy="219938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Для чого потрібні навички роботи з онлайн-платформами ?</a:t>
            </a:r>
            <a:endParaRPr lang="ru-RU" sz="4000" b="1" dirty="0"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28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E4172CEE-C66D-4CE8-BA0B-2B8B9420AAEA}"/>
              </a:ext>
            </a:extLst>
          </p:cNvPr>
          <p:cNvSpPr txBox="1">
            <a:spLocks/>
          </p:cNvSpPr>
          <p:nvPr/>
        </p:nvSpPr>
        <p:spPr>
          <a:xfrm>
            <a:off x="2286515" y="637949"/>
            <a:ext cx="7486684" cy="872548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Для чого потрібні навички роботи з онлайн-платформами?</a:t>
            </a:r>
            <a:endParaRPr lang="ru-RU" b="1" dirty="0"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6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8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2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0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2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6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4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6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0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8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0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4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2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2">
            <a:extLst>
              <a:ext uri="{FF2B5EF4-FFF2-40B4-BE49-F238E27FC236}">
                <a16:creationId xmlns="" xmlns:a16="http://schemas.microsoft.com/office/drawing/2014/main" id="{58B20596-4E91-4F16-8EF8-471F50EC681D}"/>
              </a:ext>
            </a:extLst>
          </p:cNvPr>
          <p:cNvGrpSpPr>
            <a:grpSpLocks/>
          </p:cNvGrpSpPr>
          <p:nvPr/>
        </p:nvGrpSpPr>
        <p:grpSpPr bwMode="auto">
          <a:xfrm>
            <a:off x="2541074" y="4421777"/>
            <a:ext cx="7108804" cy="960337"/>
            <a:chOff x="1248" y="1440"/>
            <a:chExt cx="3216" cy="364"/>
          </a:xfrm>
        </p:grpSpPr>
        <p:sp>
          <p:nvSpPr>
            <p:cNvPr id="36" name="Line 3">
              <a:extLst>
                <a:ext uri="{FF2B5EF4-FFF2-40B4-BE49-F238E27FC236}">
                  <a16:creationId xmlns="" xmlns:a16="http://schemas.microsoft.com/office/drawing/2014/main" id="{37987747-2268-4C9E-BD68-682605E8EC5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Rectangle 4">
              <a:extLst>
                <a:ext uri="{FF2B5EF4-FFF2-40B4-BE49-F238E27FC236}">
                  <a16:creationId xmlns="" xmlns:a16="http://schemas.microsoft.com/office/drawing/2014/main" id="{DBCFE758-9964-4F67-816D-8CC0B4A4B792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8" name="Text Box 5">
              <a:extLst>
                <a:ext uri="{FF2B5EF4-FFF2-40B4-BE49-F238E27FC236}">
                  <a16:creationId xmlns="" xmlns:a16="http://schemas.microsoft.com/office/drawing/2014/main" id="{181AB169-A85B-4CF1-AB63-BBBC760101A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025" y="1582"/>
              <a:ext cx="1674" cy="2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uk-UA" sz="32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Робота з аудиторією</a:t>
              </a:r>
              <a:endPara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Text Box 6">
              <a:extLst>
                <a:ext uri="{FF2B5EF4-FFF2-40B4-BE49-F238E27FC236}">
                  <a16:creationId xmlns="" xmlns:a16="http://schemas.microsoft.com/office/drawing/2014/main" id="{1FBE3839-0413-43D8-B49C-1524848B0A1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40" name="Group 7">
            <a:extLst>
              <a:ext uri="{FF2B5EF4-FFF2-40B4-BE49-F238E27FC236}">
                <a16:creationId xmlns="" xmlns:a16="http://schemas.microsoft.com/office/drawing/2014/main" id="{365A2DB8-0969-4898-A2AF-794FC185BE8D}"/>
              </a:ext>
            </a:extLst>
          </p:cNvPr>
          <p:cNvGrpSpPr>
            <a:grpSpLocks/>
          </p:cNvGrpSpPr>
          <p:nvPr/>
        </p:nvGrpSpPr>
        <p:grpSpPr bwMode="auto">
          <a:xfrm>
            <a:off x="2541074" y="1907177"/>
            <a:ext cx="7108807" cy="923401"/>
            <a:chOff x="1248" y="2030"/>
            <a:chExt cx="3216" cy="350"/>
          </a:xfrm>
        </p:grpSpPr>
        <p:sp>
          <p:nvSpPr>
            <p:cNvPr id="41" name="Line 8">
              <a:extLst>
                <a:ext uri="{FF2B5EF4-FFF2-40B4-BE49-F238E27FC236}">
                  <a16:creationId xmlns="" xmlns:a16="http://schemas.microsoft.com/office/drawing/2014/main" id="{210477DD-5A13-432E-B754-1825FEAAFE16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Rectangle 9">
              <a:extLst>
                <a:ext uri="{FF2B5EF4-FFF2-40B4-BE49-F238E27FC236}">
                  <a16:creationId xmlns="" xmlns:a16="http://schemas.microsoft.com/office/drawing/2014/main" id="{F59B59F4-C52A-4989-BD2F-5347CF4C95C0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3" name="Text Box 10">
              <a:extLst>
                <a:ext uri="{FF2B5EF4-FFF2-40B4-BE49-F238E27FC236}">
                  <a16:creationId xmlns="" xmlns:a16="http://schemas.microsoft.com/office/drawing/2014/main" id="{1E8D681B-0481-4518-8A08-67643CB0476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861" y="2105"/>
              <a:ext cx="2181" cy="2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uk-UA" sz="32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Представлення інформації</a:t>
              </a:r>
              <a:endPara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Text Box 11">
              <a:extLst>
                <a:ext uri="{FF2B5EF4-FFF2-40B4-BE49-F238E27FC236}">
                  <a16:creationId xmlns="" xmlns:a16="http://schemas.microsoft.com/office/drawing/2014/main" id="{9B2AFEEB-2407-4E5F-9C06-522D2A5DB80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45" name="Group 12">
            <a:extLst>
              <a:ext uri="{FF2B5EF4-FFF2-40B4-BE49-F238E27FC236}">
                <a16:creationId xmlns="" xmlns:a16="http://schemas.microsoft.com/office/drawing/2014/main" id="{7DFF61E6-22C4-4368-833F-36AFBA60F677}"/>
              </a:ext>
            </a:extLst>
          </p:cNvPr>
          <p:cNvGrpSpPr>
            <a:grpSpLocks/>
          </p:cNvGrpSpPr>
          <p:nvPr/>
        </p:nvGrpSpPr>
        <p:grpSpPr bwMode="auto">
          <a:xfrm>
            <a:off x="2482495" y="2788861"/>
            <a:ext cx="7197518" cy="923401"/>
            <a:chOff x="1248" y="2640"/>
            <a:chExt cx="3244" cy="350"/>
          </a:xfrm>
        </p:grpSpPr>
        <p:sp>
          <p:nvSpPr>
            <p:cNvPr id="46" name="Line 13">
              <a:extLst>
                <a:ext uri="{FF2B5EF4-FFF2-40B4-BE49-F238E27FC236}">
                  <a16:creationId xmlns="" xmlns:a16="http://schemas.microsoft.com/office/drawing/2014/main" id="{FFEA4EA2-5CDE-495D-82F2-ACB14C765C68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Rectangle 14">
              <a:extLst>
                <a:ext uri="{FF2B5EF4-FFF2-40B4-BE49-F238E27FC236}">
                  <a16:creationId xmlns="" xmlns:a16="http://schemas.microsoft.com/office/drawing/2014/main" id="{F3A97DA9-E108-4073-841F-339B666B9D4E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48" name="Text Box 15">
              <a:extLst>
                <a:ext uri="{FF2B5EF4-FFF2-40B4-BE49-F238E27FC236}">
                  <a16:creationId xmlns="" xmlns:a16="http://schemas.microsoft.com/office/drawing/2014/main" id="{007AB378-35B2-4699-B9D5-2CCDD2A8695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699" y="2740"/>
              <a:ext cx="2793" cy="2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uk-UA" sz="32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Структура та синопсис інформації</a:t>
              </a:r>
              <a:endPara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Text Box 16">
              <a:extLst>
                <a:ext uri="{FF2B5EF4-FFF2-40B4-BE49-F238E27FC236}">
                  <a16:creationId xmlns="" xmlns:a16="http://schemas.microsoft.com/office/drawing/2014/main" id="{4537AEEB-10BA-44C1-917F-1D763B8E21A4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50" name="Group 17">
            <a:extLst>
              <a:ext uri="{FF2B5EF4-FFF2-40B4-BE49-F238E27FC236}">
                <a16:creationId xmlns="" xmlns:a16="http://schemas.microsoft.com/office/drawing/2014/main" id="{09086323-450B-4D9F-B21E-E49DA524AF19}"/>
              </a:ext>
            </a:extLst>
          </p:cNvPr>
          <p:cNvGrpSpPr>
            <a:grpSpLocks/>
          </p:cNvGrpSpPr>
          <p:nvPr/>
        </p:nvGrpSpPr>
        <p:grpSpPr bwMode="auto">
          <a:xfrm>
            <a:off x="2541074" y="3583573"/>
            <a:ext cx="7108804" cy="955060"/>
            <a:chOff x="1248" y="3230"/>
            <a:chExt cx="3216" cy="362"/>
          </a:xfrm>
        </p:grpSpPr>
        <p:sp>
          <p:nvSpPr>
            <p:cNvPr id="51" name="Line 18">
              <a:extLst>
                <a:ext uri="{FF2B5EF4-FFF2-40B4-BE49-F238E27FC236}">
                  <a16:creationId xmlns="" xmlns:a16="http://schemas.microsoft.com/office/drawing/2014/main" id="{79743CA4-9B6D-4229-9CA0-FF082860C52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Rectangle 19">
              <a:extLst>
                <a:ext uri="{FF2B5EF4-FFF2-40B4-BE49-F238E27FC236}">
                  <a16:creationId xmlns="" xmlns:a16="http://schemas.microsoft.com/office/drawing/2014/main" id="{42B8D6C0-6BE7-4CF2-9F2C-FB8F692FA75E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3" name="Text Box 20">
              <a:extLst>
                <a:ext uri="{FF2B5EF4-FFF2-40B4-BE49-F238E27FC236}">
                  <a16:creationId xmlns="" xmlns:a16="http://schemas.microsoft.com/office/drawing/2014/main" id="{1498D8D1-5DE9-4307-A81B-DB8B6D3BDEA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342" y="3370"/>
              <a:ext cx="1040" cy="2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uk-UA" sz="32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Візуалізація</a:t>
              </a:r>
              <a:endPara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 Box 21">
              <a:extLst>
                <a:ext uri="{FF2B5EF4-FFF2-40B4-BE49-F238E27FC236}">
                  <a16:creationId xmlns="" xmlns:a16="http://schemas.microsoft.com/office/drawing/2014/main" id="{0F4CFD02-BFC4-4CCB-A266-3084892A962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55" name="Group 22">
            <a:extLst>
              <a:ext uri="{FF2B5EF4-FFF2-40B4-BE49-F238E27FC236}">
                <a16:creationId xmlns="" xmlns:a16="http://schemas.microsoft.com/office/drawing/2014/main" id="{765E2823-1334-49FD-B474-0D4A59567C61}"/>
              </a:ext>
            </a:extLst>
          </p:cNvPr>
          <p:cNvGrpSpPr>
            <a:grpSpLocks/>
          </p:cNvGrpSpPr>
          <p:nvPr/>
        </p:nvGrpSpPr>
        <p:grpSpPr bwMode="auto">
          <a:xfrm>
            <a:off x="2541073" y="5282199"/>
            <a:ext cx="7108805" cy="944507"/>
            <a:chOff x="1248" y="3230"/>
            <a:chExt cx="3216" cy="358"/>
          </a:xfrm>
        </p:grpSpPr>
        <p:sp>
          <p:nvSpPr>
            <p:cNvPr id="56" name="Line 23">
              <a:extLst>
                <a:ext uri="{FF2B5EF4-FFF2-40B4-BE49-F238E27FC236}">
                  <a16:creationId xmlns="" xmlns:a16="http://schemas.microsoft.com/office/drawing/2014/main" id="{CF16F69A-0722-4D66-BAA8-DD097DD09EF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Rectangle 24">
              <a:extLst>
                <a:ext uri="{FF2B5EF4-FFF2-40B4-BE49-F238E27FC236}">
                  <a16:creationId xmlns="" xmlns:a16="http://schemas.microsoft.com/office/drawing/2014/main" id="{07F019C9-E3C0-4191-9639-5A483DC4B400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8" name="Text Box 25">
              <a:extLst>
                <a:ext uri="{FF2B5EF4-FFF2-40B4-BE49-F238E27FC236}">
                  <a16:creationId xmlns="" xmlns:a16="http://schemas.microsoft.com/office/drawing/2014/main" id="{AFA544E6-BF49-43DC-A6DB-CE265B822B3F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67" y="3366"/>
              <a:ext cx="2547" cy="2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uk-UA" sz="3200" dirty="0" err="1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Інтерактив</a:t>
              </a:r>
              <a:r>
                <a:rPr lang="uk-UA" sz="32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та зворотній зв'язок</a:t>
              </a:r>
              <a:endPara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Text Box 26">
              <a:extLst>
                <a:ext uri="{FF2B5EF4-FFF2-40B4-BE49-F238E27FC236}">
                  <a16:creationId xmlns="" xmlns:a16="http://schemas.microsoft.com/office/drawing/2014/main" id="{D9F39331-3685-4972-B5A0-3719D15FCED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5</a:t>
              </a: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2835062" y="204638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latin typeface="Century" panose="02040604050505020304" pitchFamily="18" charset="0"/>
              </a:rPr>
              <a:t>1</a:t>
            </a:r>
            <a:endParaRPr lang="en-US" sz="2400" b="1" dirty="0">
              <a:latin typeface="Century" panose="020406040505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783917" y="292422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Century" panose="02040604050505020304" pitchFamily="18" charset="0"/>
              </a:rPr>
              <a:t>2</a:t>
            </a:r>
            <a:endParaRPr lang="en-US" sz="2400" b="1" dirty="0">
              <a:latin typeface="Century" panose="020406040505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783917" y="374162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Century" panose="02040604050505020304" pitchFamily="18" charset="0"/>
              </a:rPr>
              <a:t>3</a:t>
            </a:r>
            <a:endParaRPr lang="en-US" sz="2400" b="1" dirty="0">
              <a:latin typeface="Century" panose="02040604050505020304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783917" y="461411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Century" panose="02040604050505020304" pitchFamily="18" charset="0"/>
              </a:rPr>
              <a:t>4</a:t>
            </a:r>
            <a:endParaRPr lang="en-US" sz="2400" b="1" dirty="0">
              <a:latin typeface="Century" panose="02040604050505020304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825812" y="548044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latin typeface="Century" panose="02040604050505020304" pitchFamily="18" charset="0"/>
              </a:rPr>
              <a:t>5</a:t>
            </a:r>
            <a:endParaRPr lang="en-US" sz="2400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52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Прямоугольник 1"/>
          <p:cNvSpPr/>
          <p:nvPr/>
        </p:nvSpPr>
        <p:spPr>
          <a:xfrm>
            <a:off x="3941201" y="1566815"/>
            <a:ext cx="4036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Century" panose="02040604050505020304" pitchFamily="18" charset="0"/>
              </a:rPr>
              <a:t>Розпаковуємо </a:t>
            </a:r>
            <a:r>
              <a:rPr lang="en-US" sz="3200" b="1" dirty="0">
                <a:solidFill>
                  <a:srgbClr val="000000"/>
                </a:solidFill>
                <a:latin typeface="Century" panose="02040604050505020304" pitchFamily="18" charset="0"/>
              </a:rPr>
              <a:t>BOX:</a:t>
            </a:r>
            <a:endParaRPr lang="en-US" sz="3200" dirty="0">
              <a:latin typeface="Century" panose="020406040505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382096" y="248408"/>
            <a:ext cx="7114179" cy="954107"/>
          </a:xfrm>
          <a:prstGeom prst="rect">
            <a:avLst/>
          </a:prstGeom>
          <a:ln w="41275">
            <a:solidFill>
              <a:schemeClr val="accent6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МОДУЛЬ 1</a:t>
            </a:r>
          </a:p>
          <a:p>
            <a:pPr algn="ctr"/>
            <a:r>
              <a:rPr lang="ru-RU" sz="2800" b="1" dirty="0" smtClean="0">
                <a:latin typeface="Century" panose="02040604050505020304" pitchFamily="18" charset="0"/>
              </a:rPr>
              <a:t>ОНЛАЙН-КОМУНІКАЦІЯ </a:t>
            </a:r>
            <a:endParaRPr lang="en-US" sz="2800" b="1" dirty="0">
              <a:latin typeface="Century" panose="02040604050505020304" pitchFamily="18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34833" y1="79500" x2="34833" y2="79500"/>
                        <a14:backgroundMark x1="32333" y1="77333" x2="32333" y2="77333"/>
                        <a14:backgroundMark x1="32333" y1="77333" x2="32333" y2="77333"/>
                        <a14:backgroundMark x1="29167" y1="73500" x2="54333" y2="8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859"/>
          <a:stretch/>
        </p:blipFill>
        <p:spPr>
          <a:xfrm>
            <a:off x="3392450" y="3462206"/>
            <a:ext cx="5134185" cy="3395794"/>
          </a:xfrm>
          <a:prstGeom prst="rect">
            <a:avLst/>
          </a:prstGeom>
        </p:spPr>
      </p:pic>
      <p:pic>
        <p:nvPicPr>
          <p:cNvPr id="1026" name="Picture 2" descr="Mentimeter купить в SoftMa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636" y="2513131"/>
            <a:ext cx="1818842" cy="181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396" y="2513131"/>
            <a:ext cx="1905237" cy="172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Скругленная соединительная линия 34"/>
          <p:cNvCxnSpPr>
            <a:endCxn id="1028" idx="2"/>
          </p:cNvCxnSpPr>
          <p:nvPr/>
        </p:nvCxnSpPr>
        <p:spPr>
          <a:xfrm rot="10800000">
            <a:off x="2522015" y="4238922"/>
            <a:ext cx="1955392" cy="1649385"/>
          </a:xfrm>
          <a:prstGeom prst="curvedConnector2">
            <a:avLst/>
          </a:prstGeom>
          <a:ln w="571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кругленная соединительная линия 39"/>
          <p:cNvCxnSpPr>
            <a:endCxn id="1026" idx="2"/>
          </p:cNvCxnSpPr>
          <p:nvPr/>
        </p:nvCxnSpPr>
        <p:spPr>
          <a:xfrm flipV="1">
            <a:off x="7472855" y="4331973"/>
            <a:ext cx="1963202" cy="1556333"/>
          </a:xfrm>
          <a:prstGeom prst="curvedConnector2">
            <a:avLst/>
          </a:prstGeom>
          <a:ln w="571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Скругленная соединительная линия 41"/>
          <p:cNvCxnSpPr/>
          <p:nvPr/>
        </p:nvCxnSpPr>
        <p:spPr>
          <a:xfrm rot="16200000" flipV="1">
            <a:off x="5469456" y="4672073"/>
            <a:ext cx="1154545" cy="67709"/>
          </a:xfrm>
          <a:prstGeom prst="curvedConnector3">
            <a:avLst>
              <a:gd name="adj1" fmla="val 93200"/>
            </a:avLst>
          </a:prstGeom>
          <a:ln w="571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2" name="Picture 2" descr="C:\Users\Admin\Desktop\скріни зум\1200px-Google_Meet_icon_(2020)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566673"/>
            <a:ext cx="1770555" cy="144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25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9" name="Прямоугольник 38"/>
          <p:cNvSpPr/>
          <p:nvPr/>
        </p:nvSpPr>
        <p:spPr>
          <a:xfrm>
            <a:off x="1521342" y="2833804"/>
            <a:ext cx="370810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spcAft>
                <a:spcPts val="0"/>
              </a:spcAft>
            </a:pPr>
            <a:r>
              <a:rPr lang="en-US" sz="44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Zoom</a:t>
            </a:r>
            <a:endParaRPr lang="en-US" sz="3600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7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0" r="17775" b="27583"/>
          <a:stretch/>
        </p:blipFill>
        <p:spPr bwMode="auto">
          <a:xfrm>
            <a:off x="2918309" y="1474582"/>
            <a:ext cx="1392905" cy="134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Прямоугольник 39"/>
          <p:cNvSpPr/>
          <p:nvPr/>
        </p:nvSpPr>
        <p:spPr>
          <a:xfrm>
            <a:off x="5673347" y="2823891"/>
            <a:ext cx="41214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spcAft>
                <a:spcPts val="0"/>
              </a:spcAft>
            </a:pPr>
            <a:r>
              <a:rPr lang="en-US" sz="44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Google meet</a:t>
            </a:r>
            <a:endParaRPr lang="en-US" sz="3600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211673" y="4177236"/>
            <a:ext cx="91103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</a:rPr>
              <a:t>сервіс</a:t>
            </a:r>
            <a:r>
              <a:rPr lang="uk-UA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</a:rPr>
              <a:t>и</a:t>
            </a: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</a:rPr>
              <a:t>для </a:t>
            </a:r>
            <a:r>
              <a:rPr lang="ru-RU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</a:rPr>
              <a:t>проведення</a:t>
            </a: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ru-RU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</a:rPr>
              <a:t>відеоконференцій</a:t>
            </a: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</a:rPr>
              <a:t> </a:t>
            </a:r>
            <a:endParaRPr lang="en-US" sz="3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</a:endParaRPr>
          </a:p>
          <a:p>
            <a:pPr marL="457200"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</a:rPr>
              <a:t>та онлайн-</a:t>
            </a:r>
            <a:r>
              <a:rPr lang="ru-RU" sz="3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</a:rPr>
              <a:t>зустрічей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6" name="Picture 2" descr="C:\Users\Admin\Desktop\скріни зум\1200px-Google_Meet_icon_(2020)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219" y="1595611"/>
            <a:ext cx="1374322" cy="112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41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234486"/>
              </p:ext>
            </p:extLst>
          </p:nvPr>
        </p:nvGraphicFramePr>
        <p:xfrm>
          <a:off x="1978659" y="136436"/>
          <a:ext cx="8473439" cy="6607682"/>
        </p:xfrm>
        <a:graphic>
          <a:graphicData uri="http://schemas.openxmlformats.org/drawingml/2006/table">
            <a:tbl>
              <a:tblPr firstRow="1" firstCol="1" bandRow="1">
                <a:tableStyleId>{2A488322-F2BA-4B5B-9748-0D474271808F}</a:tableStyleId>
              </a:tblPr>
              <a:tblGrid>
                <a:gridCol w="3216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0228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0194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27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498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Century" panose="02040604050505020304" pitchFamily="18" charset="0"/>
                        </a:rPr>
                        <a:t>№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entury" panose="02040604050505020304" pitchFamily="18" charset="0"/>
                        </a:rPr>
                        <a:t>СКЛАДОВІ ПЛАТФОРМИ</a:t>
                      </a:r>
                      <a:endParaRPr lang="ru-RU" sz="12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ZOOM</a:t>
                      </a:r>
                      <a:endParaRPr lang="ru-RU" sz="12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entury" panose="02040604050505020304" pitchFamily="18" charset="0"/>
                        </a:rPr>
                        <a:t>Google </a:t>
                      </a:r>
                      <a:r>
                        <a:rPr lang="en-US" sz="1600" dirty="0" smtClean="0">
                          <a:effectLst/>
                          <a:latin typeface="Century" panose="02040604050505020304" pitchFamily="18" charset="0"/>
                        </a:rPr>
                        <a:t>Meets</a:t>
                      </a:r>
                      <a:endParaRPr lang="ru-RU" sz="12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Безкоштовна версія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Інтерфейс платформи укр. мовою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-</a:t>
                      </a:r>
                      <a:r>
                        <a:rPr lang="uk-UA" sz="1600" b="1" baseline="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baseline="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b="1" baseline="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(рос.)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Швидка реєстрація через соц. мережі та </a:t>
                      </a:r>
                      <a:r>
                        <a:rPr lang="en-US" sz="1400" dirty="0" err="1">
                          <a:effectLst/>
                          <a:latin typeface="Century" panose="02040604050505020304" pitchFamily="18" charset="0"/>
                        </a:rPr>
                        <a:t>google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uk-UA" sz="1400" dirty="0" err="1">
                          <a:effectLst/>
                          <a:latin typeface="Century" panose="02040604050505020304" pitchFamily="18" charset="0"/>
                        </a:rPr>
                        <a:t>акаунт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Додаток </a:t>
                      </a: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до 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смартфону (</a:t>
                      </a:r>
                      <a:r>
                        <a:rPr lang="en-US" sz="1400" dirty="0">
                          <a:effectLst/>
                          <a:latin typeface="Century" panose="02040604050505020304" pitchFamily="18" charset="0"/>
                        </a:rPr>
                        <a:t>play market; </a:t>
                      </a:r>
                      <a:r>
                        <a:rPr lang="en-US" sz="1400" dirty="0" err="1">
                          <a:effectLst/>
                          <a:latin typeface="Century" panose="02040604050505020304" pitchFamily="18" charset="0"/>
                        </a:rPr>
                        <a:t>appstore</a:t>
                      </a:r>
                      <a:r>
                        <a:rPr lang="en-US" sz="1400" dirty="0">
                          <a:effectLst/>
                          <a:latin typeface="Century" panose="02040604050505020304" pitchFamily="18" charset="0"/>
                        </a:rPr>
                        <a:t>)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</a:rPr>
                        <a:t>5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Кількість учасників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</a:rPr>
                        <a:t>6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Приєднання учасників/аудиторії з будь-яких пристроїв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7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Запланована зустріч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8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 Зала очікування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9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Тривалість конференції (групова)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40 хв.</a:t>
                      </a:r>
                      <a:endParaRPr lang="ru-RU" sz="1600" b="1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1 год.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1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r>
                        <a:rPr lang="en-US" sz="1100" dirty="0" smtClean="0">
                          <a:effectLst/>
                          <a:latin typeface="Century" panose="02040604050505020304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Тривалість зустрічі 1:1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40 хв.</a:t>
                      </a:r>
                      <a:endParaRPr lang="ru-RU" sz="1600" b="1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24 год.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11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Базовий інструментарій для роботи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12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Запис конференції 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entury" panose="02040604050505020304" pitchFamily="18" charset="0"/>
                        </a:rPr>
                        <a:t>$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13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Демонстрація екрану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</a:rPr>
                        <a:t>14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Сесійні зали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en-US" sz="1600" b="1" dirty="0" smtClean="0">
                          <a:effectLst/>
                          <a:latin typeface="Century" panose="02040604050505020304" pitchFamily="18" charset="0"/>
                        </a:rPr>
                        <a:t>$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</a:rPr>
                        <a:t>15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Приватний і груповий чат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16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Дошка </a:t>
                      </a: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для</a:t>
                      </a:r>
                      <a:r>
                        <a:rPr lang="uk-UA" sz="1400" baseline="0" dirty="0" smtClean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uk-UA" sz="1400" baseline="0" dirty="0" err="1" smtClean="0">
                          <a:effectLst/>
                          <a:latin typeface="Century" panose="02040604050505020304" pitchFamily="18" charset="0"/>
                        </a:rPr>
                        <a:t>інтерактиву</a:t>
                      </a:r>
                      <a:r>
                        <a:rPr lang="uk-UA" sz="1400" baseline="0" dirty="0" smtClean="0">
                          <a:effectLst/>
                          <a:latin typeface="Century" panose="02040604050505020304" pitchFamily="18" charset="0"/>
                        </a:rPr>
                        <a:t> з учасниками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17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Віртуальний фон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18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Підняття руки, </a:t>
                      </a:r>
                      <a:r>
                        <a:rPr lang="uk-UA" sz="1400" dirty="0" err="1">
                          <a:effectLst/>
                          <a:latin typeface="Century" panose="02040604050505020304" pitchFamily="18" charset="0"/>
                        </a:rPr>
                        <a:t>емодзі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en-US" sz="1600" b="1" dirty="0" smtClean="0">
                          <a:effectLst/>
                          <a:latin typeface="Century" panose="02040604050505020304" pitchFamily="18" charset="0"/>
                        </a:rPr>
                        <a:t>$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</a:rPr>
                        <a:t>19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 Схема розташування віконець 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20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Закріплення та відстеження кількох користувачів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+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46184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21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Розшифрування 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в реальному часі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en-US" sz="1600" b="1" dirty="0" smtClean="0">
                          <a:effectLst/>
                          <a:latin typeface="Century" panose="02040604050505020304" pitchFamily="18" charset="0"/>
                        </a:rPr>
                        <a:t>$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600" b="1" dirty="0" smtClean="0">
                        <a:effectLst/>
                        <a:latin typeface="Century" panose="020406040505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(субтитри)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25705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22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Функція зворотного зв’язку з аудиторією (опитування)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$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Century" panose="02040604050505020304" pitchFamily="18" charset="0"/>
                        </a:rPr>
                        <a:t>$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23295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dirty="0" smtClean="0">
                          <a:effectLst/>
                          <a:latin typeface="Century" panose="02040604050505020304" pitchFamily="18" charset="0"/>
                        </a:rPr>
                        <a:t>23</a:t>
                      </a:r>
                      <a:endParaRPr lang="ru-RU" sz="10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Прямі трансляції (</a:t>
                      </a:r>
                      <a:r>
                        <a:rPr lang="en-US" sz="1400" dirty="0">
                          <a:effectLst/>
                          <a:latin typeface="Century" panose="02040604050505020304" pitchFamily="18" charset="0"/>
                        </a:rPr>
                        <a:t>Facebook, </a:t>
                      </a:r>
                      <a:r>
                        <a:rPr lang="en-US" sz="1400" dirty="0" err="1">
                          <a:effectLst/>
                          <a:latin typeface="Century" panose="02040604050505020304" pitchFamily="18" charset="0"/>
                        </a:rPr>
                        <a:t>Youtube</a:t>
                      </a:r>
                      <a:r>
                        <a:rPr lang="en-US" sz="1400" dirty="0">
                          <a:effectLst/>
                          <a:latin typeface="Century" panose="02040604050505020304" pitchFamily="18" charset="0"/>
                        </a:rPr>
                        <a:t>)</a:t>
                      </a:r>
                      <a:endParaRPr lang="ru-RU" sz="1100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en-US" sz="1600" b="1" dirty="0" smtClean="0">
                          <a:effectLst/>
                          <a:latin typeface="Century" panose="02040604050505020304" pitchFamily="18" charset="0"/>
                        </a:rPr>
                        <a:t>$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en-US" sz="1600" b="1" dirty="0" smtClean="0">
                          <a:effectLst/>
                          <a:latin typeface="Century" panose="02040604050505020304" pitchFamily="18" charset="0"/>
                        </a:rPr>
                        <a:t>$</a:t>
                      </a:r>
                      <a:endParaRPr lang="ru-RU" sz="1600" b="1" dirty="0">
                        <a:effectLst/>
                        <a:latin typeface="Century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3387" marR="433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37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63" y="1483568"/>
            <a:ext cx="1119332" cy="101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C:\Users\Admin\Desktop\скріни зум\1200px-Google_Meet_icon_(2020)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43" y="4157665"/>
            <a:ext cx="845523" cy="69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8843" y="419517"/>
            <a:ext cx="1103936" cy="44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0455" y="3050094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ury" panose="02040604050505020304" pitchFamily="18" charset="0"/>
              </a:rPr>
              <a:t>VS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11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662" y="1084407"/>
            <a:ext cx="4550676" cy="412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92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75" y="331566"/>
            <a:ext cx="1134376" cy="102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скріни зум\7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396" y="1520999"/>
            <a:ext cx="9043208" cy="466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Прямоугольник 36"/>
          <p:cNvSpPr/>
          <p:nvPr/>
        </p:nvSpPr>
        <p:spPr>
          <a:xfrm>
            <a:off x="2382096" y="164002"/>
            <a:ext cx="7114179" cy="954107"/>
          </a:xfrm>
          <a:prstGeom prst="rect">
            <a:avLst/>
          </a:prstGeom>
          <a:ln w="41275">
            <a:solidFill>
              <a:schemeClr val="accent6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ZOOM</a:t>
            </a:r>
          </a:p>
          <a:p>
            <a:pPr algn="ctr"/>
            <a:r>
              <a:rPr lang="uk-UA" sz="2800" b="1" dirty="0" smtClean="0">
                <a:latin typeface="Century" panose="02040604050505020304" pitchFamily="18" charset="0"/>
              </a:rPr>
              <a:t>Оновлений інтерфейс</a:t>
            </a:r>
            <a:endParaRPr lang="en-US" sz="2800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96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4" y="318865"/>
            <a:ext cx="1134376" cy="102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скріни зум\Безымянны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91" y="1332837"/>
            <a:ext cx="10160000" cy="523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2382096" y="164002"/>
            <a:ext cx="7114179" cy="954107"/>
          </a:xfrm>
          <a:prstGeom prst="rect">
            <a:avLst/>
          </a:prstGeom>
          <a:ln w="41275">
            <a:solidFill>
              <a:schemeClr val="accent6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ZOOM</a:t>
            </a:r>
          </a:p>
          <a:p>
            <a:pPr algn="ctr"/>
            <a:r>
              <a:rPr lang="uk-UA" sz="2800" b="1" dirty="0" smtClean="0">
                <a:latin typeface="Century" panose="02040604050505020304" pitchFamily="18" charset="0"/>
              </a:rPr>
              <a:t>Застарілий інтерфейс</a:t>
            </a:r>
            <a:endParaRPr lang="en-US" sz="2800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66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4" y="318865"/>
            <a:ext cx="1134376" cy="102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esktop\скріни зум\1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1224808"/>
            <a:ext cx="7189667" cy="53469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Прямоугольник 36"/>
          <p:cNvSpPr/>
          <p:nvPr/>
        </p:nvSpPr>
        <p:spPr>
          <a:xfrm>
            <a:off x="2496396" y="164002"/>
            <a:ext cx="7114179" cy="954107"/>
          </a:xfrm>
          <a:prstGeom prst="rect">
            <a:avLst/>
          </a:prstGeom>
          <a:ln w="41275">
            <a:solidFill>
              <a:schemeClr val="accent6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ZOOM</a:t>
            </a:r>
          </a:p>
          <a:p>
            <a:pPr algn="ctr"/>
            <a:r>
              <a:rPr lang="uk-UA" sz="2800" b="1" dirty="0" smtClean="0">
                <a:latin typeface="Century" panose="02040604050505020304" pitchFamily="18" charset="0"/>
              </a:rPr>
              <a:t>Перевірка оновлень</a:t>
            </a:r>
            <a:endParaRPr lang="en-US" sz="2800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70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4" y="318865"/>
            <a:ext cx="1134376" cy="102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1746248" y="164002"/>
            <a:ext cx="7864328" cy="954107"/>
          </a:xfrm>
          <a:prstGeom prst="rect">
            <a:avLst/>
          </a:prstGeom>
          <a:ln w="41275">
            <a:solidFill>
              <a:schemeClr val="accent6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ZOOM</a:t>
            </a:r>
            <a:endParaRPr lang="uk-UA" sz="2800" b="1" dirty="0" smtClean="0">
              <a:solidFill>
                <a:srgbClr val="00B050"/>
              </a:solidFill>
              <a:latin typeface="Century" panose="02040604050505020304" pitchFamily="18" charset="0"/>
            </a:endParaRPr>
          </a:p>
          <a:p>
            <a:pPr algn="ctr"/>
            <a:r>
              <a:rPr lang="uk-UA" sz="2800" b="1" dirty="0" smtClean="0">
                <a:latin typeface="Century" panose="02040604050505020304" pitchFamily="18" charset="0"/>
              </a:rPr>
              <a:t>Налаштування додаткових можливостей</a:t>
            </a:r>
            <a:endParaRPr lang="en-US" sz="2800" b="1" dirty="0" smtClean="0">
              <a:latin typeface="Century" panose="02040604050505020304" pitchFamily="18" charset="0"/>
            </a:endParaRPr>
          </a:p>
        </p:txBody>
      </p:sp>
      <p:pic>
        <p:nvPicPr>
          <p:cNvPr id="6146" name="Picture 2" descr="C:\Users\Admin\Desktop\скріни зум\1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994" y="1346398"/>
            <a:ext cx="6820835" cy="51442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45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4" y="318865"/>
            <a:ext cx="1134376" cy="102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Admin\Desktop\скріни зум\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312" y="1985169"/>
            <a:ext cx="5847565" cy="288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2496396" y="164002"/>
            <a:ext cx="7114179" cy="954107"/>
          </a:xfrm>
          <a:prstGeom prst="rect">
            <a:avLst/>
          </a:prstGeom>
          <a:ln w="41275">
            <a:solidFill>
              <a:schemeClr val="accent6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ZOOM</a:t>
            </a:r>
            <a:endParaRPr lang="uk-UA" sz="2800" b="1" dirty="0" smtClean="0">
              <a:solidFill>
                <a:srgbClr val="00B050"/>
              </a:solidFill>
              <a:latin typeface="Century" panose="02040604050505020304" pitchFamily="18" charset="0"/>
            </a:endParaRPr>
          </a:p>
          <a:p>
            <a:pPr algn="ctr"/>
            <a:r>
              <a:rPr lang="uk-UA" sz="2800" b="1" dirty="0" smtClean="0">
                <a:latin typeface="Century" panose="02040604050505020304" pitchFamily="18" charset="0"/>
              </a:rPr>
              <a:t>Налаштування відео</a:t>
            </a:r>
            <a:endParaRPr lang="en-US" sz="2800" b="1" dirty="0" smtClean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10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4" y="318865"/>
            <a:ext cx="1134376" cy="102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2496396" y="164002"/>
            <a:ext cx="7114179" cy="954107"/>
          </a:xfrm>
          <a:prstGeom prst="rect">
            <a:avLst/>
          </a:prstGeom>
          <a:ln w="41275">
            <a:solidFill>
              <a:schemeClr val="accent6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ZOOM</a:t>
            </a:r>
            <a:endParaRPr lang="uk-UA" sz="2800" b="1" dirty="0" smtClean="0">
              <a:solidFill>
                <a:srgbClr val="00B050"/>
              </a:solidFill>
              <a:latin typeface="Century" panose="02040604050505020304" pitchFamily="18" charset="0"/>
            </a:endParaRPr>
          </a:p>
          <a:p>
            <a:pPr algn="ctr"/>
            <a:r>
              <a:rPr lang="uk-UA" sz="2800" b="1" dirty="0" smtClean="0">
                <a:latin typeface="Century" panose="02040604050505020304" pitchFamily="18" charset="0"/>
              </a:rPr>
              <a:t>Демонстрація екрану</a:t>
            </a:r>
            <a:endParaRPr lang="en-US" sz="2800" b="1" dirty="0" smtClean="0">
              <a:latin typeface="Century" panose="02040604050505020304" pitchFamily="18" charset="0"/>
            </a:endParaRPr>
          </a:p>
        </p:txBody>
      </p:sp>
      <p:pic>
        <p:nvPicPr>
          <p:cNvPr id="8194" name="Picture 2" descr="C:\Users\Admin\Desktop\скріни зум\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755" y="1346398"/>
            <a:ext cx="7767460" cy="360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Admin\Desktop\скріни зум\5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" t="33479" b="4979"/>
          <a:stretch/>
        </p:blipFill>
        <p:spPr bwMode="auto">
          <a:xfrm>
            <a:off x="2240280" y="5420555"/>
            <a:ext cx="7598202" cy="904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32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4" y="318865"/>
            <a:ext cx="1134376" cy="102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2496396" y="164002"/>
            <a:ext cx="7114179" cy="1384995"/>
          </a:xfrm>
          <a:prstGeom prst="rect">
            <a:avLst/>
          </a:prstGeom>
          <a:ln w="41275">
            <a:solidFill>
              <a:schemeClr val="accent6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ZOOM</a:t>
            </a:r>
            <a:endParaRPr lang="uk-UA" sz="2800" b="1" dirty="0" smtClean="0">
              <a:solidFill>
                <a:srgbClr val="00B050"/>
              </a:solidFill>
              <a:latin typeface="Century" panose="02040604050505020304" pitchFamily="18" charset="0"/>
            </a:endParaRPr>
          </a:p>
          <a:p>
            <a:pPr algn="ctr"/>
            <a:r>
              <a:rPr lang="uk-UA" sz="2800" b="1" dirty="0">
                <a:latin typeface="Century" panose="02040604050505020304" pitchFamily="18" charset="0"/>
              </a:rPr>
              <a:t>Розширені можливості демонстрації екрану</a:t>
            </a:r>
          </a:p>
        </p:txBody>
      </p:sp>
      <p:pic>
        <p:nvPicPr>
          <p:cNvPr id="7170" name="Picture 2" descr="C:\Users\Admin\Desktop\скріни зум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516" y="1737044"/>
            <a:ext cx="7627937" cy="479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07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4" y="318865"/>
            <a:ext cx="1134376" cy="102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C:\Users\Admin\Desktop\скріни зум\1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35" y="3548489"/>
            <a:ext cx="11339512" cy="118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Прямоугольник 36"/>
          <p:cNvSpPr/>
          <p:nvPr/>
        </p:nvSpPr>
        <p:spPr>
          <a:xfrm>
            <a:off x="2496396" y="200072"/>
            <a:ext cx="7114179" cy="954107"/>
          </a:xfrm>
          <a:prstGeom prst="rect">
            <a:avLst/>
          </a:prstGeom>
          <a:ln w="41275">
            <a:solidFill>
              <a:schemeClr val="accent6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ZOOM</a:t>
            </a:r>
            <a:endParaRPr lang="uk-UA" sz="2800" b="1" dirty="0" smtClean="0">
              <a:solidFill>
                <a:srgbClr val="00B050"/>
              </a:solidFill>
              <a:latin typeface="Century" panose="02040604050505020304" pitchFamily="18" charset="0"/>
            </a:endParaRPr>
          </a:p>
          <a:p>
            <a:pPr algn="ctr"/>
            <a:r>
              <a:rPr lang="uk-UA" sz="2800" b="1" dirty="0" smtClean="0">
                <a:latin typeface="Century" panose="02040604050505020304" pitchFamily="18" charset="0"/>
              </a:rPr>
              <a:t>Панель редагування</a:t>
            </a:r>
          </a:p>
        </p:txBody>
      </p:sp>
      <p:pic>
        <p:nvPicPr>
          <p:cNvPr id="38" name="Picture 2" descr="C:\Users\Admin\Desktop\скріни зум\6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7"/>
          <a:stretch/>
        </p:blipFill>
        <p:spPr bwMode="auto">
          <a:xfrm>
            <a:off x="3695700" y="4741025"/>
            <a:ext cx="4800600" cy="181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C:\Users\Admin\Desktop\скріни зум\33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5" t="18961" r="5251" b="39060"/>
          <a:stretch/>
        </p:blipFill>
        <p:spPr bwMode="auto">
          <a:xfrm>
            <a:off x="561223" y="1945835"/>
            <a:ext cx="11015003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4" y="318865"/>
            <a:ext cx="1134376" cy="102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2496396" y="200072"/>
            <a:ext cx="7114179" cy="954107"/>
          </a:xfrm>
          <a:prstGeom prst="rect">
            <a:avLst/>
          </a:prstGeom>
          <a:ln w="41275">
            <a:solidFill>
              <a:schemeClr val="accent6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ZOOM</a:t>
            </a:r>
            <a:endParaRPr lang="uk-UA" sz="2800" b="1" dirty="0" smtClean="0">
              <a:solidFill>
                <a:srgbClr val="00B050"/>
              </a:solidFill>
              <a:latin typeface="Century" panose="02040604050505020304" pitchFamily="18" charset="0"/>
            </a:endParaRPr>
          </a:p>
          <a:p>
            <a:pPr algn="ctr"/>
            <a:r>
              <a:rPr lang="uk-UA" sz="2800" b="1" dirty="0" smtClean="0">
                <a:latin typeface="Century" panose="02040604050505020304" pitchFamily="18" charset="0"/>
              </a:rPr>
              <a:t>Сесійні зали</a:t>
            </a:r>
          </a:p>
        </p:txBody>
      </p:sp>
      <p:pic>
        <p:nvPicPr>
          <p:cNvPr id="10242" name="Picture 2" descr="C:\Users\Admin\Desktop\скріни зум\1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00" y="1673427"/>
            <a:ext cx="4306380" cy="414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dmin\Desktop\скріни зум\1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414" y="1673427"/>
            <a:ext cx="5864944" cy="410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7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4" y="318865"/>
            <a:ext cx="1134376" cy="102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2496396" y="200072"/>
            <a:ext cx="7114179" cy="954107"/>
          </a:xfrm>
          <a:prstGeom prst="rect">
            <a:avLst/>
          </a:prstGeom>
          <a:ln w="41275">
            <a:solidFill>
              <a:schemeClr val="accent6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ZOOM</a:t>
            </a:r>
            <a:endParaRPr lang="uk-UA" sz="2800" b="1" dirty="0" smtClean="0">
              <a:solidFill>
                <a:srgbClr val="00B050"/>
              </a:solidFill>
              <a:latin typeface="Century" panose="02040604050505020304" pitchFamily="18" charset="0"/>
            </a:endParaRPr>
          </a:p>
          <a:p>
            <a:pPr algn="ctr"/>
            <a:r>
              <a:rPr lang="uk-UA" sz="2800" b="1" dirty="0" smtClean="0">
                <a:latin typeface="Century" panose="02040604050505020304" pitchFamily="18" charset="0"/>
              </a:rPr>
              <a:t>Субтитри</a:t>
            </a:r>
          </a:p>
        </p:txBody>
      </p:sp>
      <p:pic>
        <p:nvPicPr>
          <p:cNvPr id="11267" name="Picture 3" descr="C:\Users\Admin\Desktop\скріни зум\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961" y="1634221"/>
            <a:ext cx="4068763" cy="272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Admin\Desktop\скріни зум\1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175" y="1634221"/>
            <a:ext cx="4223889" cy="482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Admin\Desktop\скріни зум\1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960" y="4629564"/>
            <a:ext cx="4068763" cy="182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09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4" y="318865"/>
            <a:ext cx="1134376" cy="102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2496396" y="164002"/>
            <a:ext cx="7114179" cy="954107"/>
          </a:xfrm>
          <a:prstGeom prst="rect">
            <a:avLst/>
          </a:prstGeom>
          <a:ln w="41275">
            <a:solidFill>
              <a:schemeClr val="accent6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ZOOM</a:t>
            </a:r>
            <a:endParaRPr lang="uk-UA" sz="2800" b="1" dirty="0" smtClean="0">
              <a:solidFill>
                <a:srgbClr val="00B050"/>
              </a:solidFill>
              <a:latin typeface="Century" panose="02040604050505020304" pitchFamily="18" charset="0"/>
            </a:endParaRPr>
          </a:p>
          <a:p>
            <a:pPr algn="ctr"/>
            <a:r>
              <a:rPr lang="uk-UA" sz="2800" b="1" dirty="0" smtClean="0">
                <a:latin typeface="Century" panose="02040604050505020304" pitchFamily="18" charset="0"/>
              </a:rPr>
              <a:t>Невербальний </a:t>
            </a:r>
            <a:r>
              <a:rPr lang="uk-UA" sz="2800" b="1" dirty="0" err="1" smtClean="0">
                <a:latin typeface="Century" panose="02040604050505020304" pitchFamily="18" charset="0"/>
              </a:rPr>
              <a:t>зв</a:t>
            </a:r>
            <a:r>
              <a:rPr lang="en-US" sz="2800" b="1" dirty="0" smtClean="0">
                <a:latin typeface="Century" panose="02040604050505020304" pitchFamily="18" charset="0"/>
              </a:rPr>
              <a:t>’</a:t>
            </a:r>
            <a:r>
              <a:rPr lang="uk-UA" sz="2800" b="1" dirty="0" err="1" smtClean="0">
                <a:latin typeface="Century" panose="02040604050505020304" pitchFamily="18" charset="0"/>
              </a:rPr>
              <a:t>язок</a:t>
            </a:r>
            <a:r>
              <a:rPr lang="uk-UA" sz="2800" b="1" dirty="0" smtClean="0">
                <a:latin typeface="Century" panose="02040604050505020304" pitchFamily="18" charset="0"/>
              </a:rPr>
              <a:t> з учасниками</a:t>
            </a:r>
            <a:endParaRPr lang="en-US" sz="2800" b="1" dirty="0" smtClean="0">
              <a:latin typeface="Century" panose="02040604050505020304" pitchFamily="18" charset="0"/>
            </a:endParaRPr>
          </a:p>
        </p:txBody>
      </p:sp>
      <p:pic>
        <p:nvPicPr>
          <p:cNvPr id="13314" name="Picture 2" descr="C:\Users\Admin\Desktop\скріни зум\1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472" y="1844358"/>
            <a:ext cx="6065055" cy="3489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7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4" y="318865"/>
            <a:ext cx="1134376" cy="102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2496396" y="164002"/>
            <a:ext cx="7114179" cy="954107"/>
          </a:xfrm>
          <a:prstGeom prst="rect">
            <a:avLst/>
          </a:prstGeom>
          <a:ln w="41275">
            <a:solidFill>
              <a:schemeClr val="accent6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latin typeface="Century" panose="02040604050505020304" pitchFamily="18" charset="0"/>
              </a:rPr>
              <a:t>ZOOM</a:t>
            </a:r>
            <a:endParaRPr lang="uk-UA" sz="2800" b="1" dirty="0" smtClean="0">
              <a:solidFill>
                <a:srgbClr val="00B05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2800" b="1" dirty="0">
                <a:latin typeface="Century" panose="02040604050505020304" pitchFamily="18" charset="0"/>
              </a:rPr>
              <a:t>Ц</a:t>
            </a:r>
            <a:r>
              <a:rPr lang="uk-UA" sz="2800" b="1" dirty="0" err="1" smtClean="0">
                <a:latin typeface="Century" panose="02040604050505020304" pitchFamily="18" charset="0"/>
              </a:rPr>
              <a:t>ікаві</a:t>
            </a:r>
            <a:r>
              <a:rPr lang="uk-UA" sz="2800" b="1" dirty="0" smtClean="0">
                <a:latin typeface="Century" panose="02040604050505020304" pitchFamily="18" charset="0"/>
              </a:rPr>
              <a:t> </a:t>
            </a:r>
            <a:r>
              <a:rPr lang="uk-UA" sz="2800" b="1" dirty="0">
                <a:latin typeface="Century" panose="02040604050505020304" pitchFamily="18" charset="0"/>
              </a:rPr>
              <a:t>фішки для веселого </a:t>
            </a:r>
            <a:r>
              <a:rPr lang="uk-UA" sz="2800" b="1" dirty="0" err="1">
                <a:latin typeface="Century" panose="02040604050505020304" pitchFamily="18" charset="0"/>
              </a:rPr>
              <a:t>інтерактиву</a:t>
            </a:r>
            <a:endParaRPr lang="en-US" sz="2800" b="1" dirty="0" smtClean="0">
              <a:latin typeface="Century" panose="02040604050505020304" pitchFamily="18" charset="0"/>
            </a:endParaRPr>
          </a:p>
        </p:txBody>
      </p:sp>
      <p:pic>
        <p:nvPicPr>
          <p:cNvPr id="12290" name="Picture 2" descr="C:\Users\Admin\Desktop\скріни зум\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93" y="3881854"/>
            <a:ext cx="3365407" cy="220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Admin\Desktop\скріни зум\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781" y="1634975"/>
            <a:ext cx="3875515" cy="4531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Admin\Desktop\скріни зум\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519" y="1780521"/>
            <a:ext cx="3783553" cy="186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44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Admin\Desktop\скріни зум\1200px-Google_Meet_icon_(2020)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814" y="1576959"/>
            <a:ext cx="4526373" cy="3704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3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14338" name="Picture 2" descr="C:\Users\Admin\Desktop\скріни зум\1200px-Google_Meet_icon_(2020)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257" y="509423"/>
            <a:ext cx="1197452" cy="979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Скачать логотип программы Zoom в разных формата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387" y="318420"/>
            <a:ext cx="1551013" cy="140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821515" y="2136935"/>
            <a:ext cx="516018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Times New Roman" panose="02020603050405020304" pitchFamily="18" charset="0"/>
              <a:buChar char="♦"/>
            </a:pPr>
            <a:r>
              <a:rPr lang="uk-UA" sz="2000" dirty="0" smtClean="0">
                <a:latin typeface="Century" panose="02040604050505020304" pitchFamily="18" charset="0"/>
              </a:rPr>
              <a:t>Спільне </a:t>
            </a:r>
            <a:r>
              <a:rPr lang="uk-UA" sz="2000" dirty="0">
                <a:latin typeface="Century" panose="02040604050505020304" pitchFamily="18" charset="0"/>
              </a:rPr>
              <a:t>використання </a:t>
            </a:r>
            <a:r>
              <a:rPr lang="uk-UA" sz="2000" dirty="0" smtClean="0">
                <a:latin typeface="Century" panose="02040604050505020304" pitchFamily="18" charset="0"/>
              </a:rPr>
              <a:t>екрану;</a:t>
            </a:r>
            <a:endParaRPr lang="en-US" sz="2000" dirty="0" smtClean="0">
              <a:latin typeface="Century" panose="020406040505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Times New Roman" panose="02020603050405020304" pitchFamily="18" charset="0"/>
              <a:buChar char="♦"/>
            </a:pPr>
            <a:r>
              <a:rPr lang="uk-UA" sz="2000" dirty="0" smtClean="0">
                <a:latin typeface="Century" panose="02040604050505020304" pitchFamily="18" charset="0"/>
              </a:rPr>
              <a:t>Проведення </a:t>
            </a:r>
            <a:r>
              <a:rPr lang="uk-UA" sz="2000" dirty="0">
                <a:latin typeface="Century" panose="02040604050505020304" pitchFamily="18" charset="0"/>
              </a:rPr>
              <a:t>інтерактивних </a:t>
            </a:r>
            <a:r>
              <a:rPr lang="uk-UA" sz="2000" dirty="0" err="1" smtClean="0">
                <a:latin typeface="Century" panose="02040604050505020304" pitchFamily="18" charset="0"/>
              </a:rPr>
              <a:t>вебінарів</a:t>
            </a:r>
            <a:r>
              <a:rPr lang="uk-UA" sz="2000" dirty="0" smtClean="0">
                <a:latin typeface="Century" panose="02040604050505020304" pitchFamily="18" charset="0"/>
              </a:rPr>
              <a:t>;</a:t>
            </a:r>
            <a:endParaRPr lang="en-US" sz="2000" dirty="0" smtClean="0">
              <a:latin typeface="Century" panose="020406040505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Times New Roman" panose="02020603050405020304" pitchFamily="18" charset="0"/>
              <a:buChar char="♦"/>
            </a:pPr>
            <a:r>
              <a:rPr lang="uk-UA" sz="2000" dirty="0" smtClean="0">
                <a:latin typeface="Century" panose="02040604050505020304" pitchFamily="18" charset="0"/>
              </a:rPr>
              <a:t>Групові </a:t>
            </a:r>
            <a:r>
              <a:rPr lang="uk-UA" sz="2000" dirty="0">
                <a:latin typeface="Century" panose="02040604050505020304" pitchFamily="18" charset="0"/>
              </a:rPr>
              <a:t>чати для обміну текстом, зображеннями та аудіо і </a:t>
            </a:r>
            <a:r>
              <a:rPr lang="uk-UA" sz="2000" dirty="0" err="1">
                <a:latin typeface="Century" panose="02040604050505020304" pitchFamily="18" charset="0"/>
              </a:rPr>
              <a:t>т.д</a:t>
            </a:r>
            <a:r>
              <a:rPr lang="uk-UA" sz="2000" dirty="0">
                <a:latin typeface="Century" panose="02040604050505020304" pitchFamily="18" charset="0"/>
              </a:rPr>
              <a:t> </a:t>
            </a:r>
            <a:r>
              <a:rPr lang="uk-UA" sz="2000" dirty="0" smtClean="0">
                <a:latin typeface="Century" panose="02040604050505020304" pitchFamily="18" charset="0"/>
              </a:rPr>
              <a:t>.;</a:t>
            </a:r>
          </a:p>
          <a:p>
            <a:pPr marL="342900" indent="-342900" algn="just">
              <a:lnSpc>
                <a:spcPct val="115000"/>
              </a:lnSpc>
              <a:spcAft>
                <a:spcPts val="1200"/>
              </a:spcAft>
              <a:buFont typeface="Times New Roman" panose="02020603050405020304" pitchFamily="18" charset="0"/>
              <a:buChar char="♦"/>
            </a:pPr>
            <a:r>
              <a:rPr lang="uk-UA" sz="2000" dirty="0">
                <a:latin typeface="Century" panose="02040604050505020304" pitchFamily="18" charset="0"/>
              </a:rPr>
              <a:t>Кімнати для спільної роботи </a:t>
            </a:r>
            <a:r>
              <a:rPr lang="uk-UA" sz="2000" dirty="0" smtClean="0">
                <a:latin typeface="Century" panose="02040604050505020304" pitchFamily="18" charset="0"/>
              </a:rPr>
              <a:t>(сесійні </a:t>
            </a:r>
            <a:r>
              <a:rPr lang="uk-UA" sz="2000" dirty="0">
                <a:latin typeface="Century" panose="02040604050505020304" pitchFamily="18" charset="0"/>
              </a:rPr>
              <a:t>зали</a:t>
            </a:r>
            <a:r>
              <a:rPr lang="uk-UA" sz="2000" dirty="0" smtClean="0">
                <a:latin typeface="Century" panose="02040604050505020304" pitchFamily="18" charset="0"/>
              </a:rPr>
              <a:t>);</a:t>
            </a:r>
            <a:endParaRPr lang="en-US" sz="2000" dirty="0" smtClean="0">
              <a:latin typeface="Century" panose="020406040505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Times New Roman" panose="02020603050405020304" pitchFamily="18" charset="0"/>
              <a:buChar char="♦"/>
            </a:pPr>
            <a:r>
              <a:rPr lang="uk-UA" sz="2000" dirty="0" smtClean="0">
                <a:latin typeface="Century" panose="02040604050505020304" pitchFamily="18" charset="0"/>
              </a:rPr>
              <a:t>Відеозапис </a:t>
            </a:r>
            <a:r>
              <a:rPr lang="uk-UA" sz="2000" dirty="0">
                <a:latin typeface="Century" panose="02040604050505020304" pitchFamily="18" charset="0"/>
              </a:rPr>
              <a:t>зустрічей.</a:t>
            </a:r>
            <a:endParaRPr lang="ru-RU" sz="2000" dirty="0">
              <a:latin typeface="Century" panose="020406040505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Times New Roman" panose="02020603050405020304" pitchFamily="18" charset="0"/>
              <a:buChar char="♦"/>
            </a:pPr>
            <a:endParaRPr lang="en-US" sz="2000" dirty="0" smtClean="0">
              <a:solidFill>
                <a:srgbClr val="000000"/>
              </a:solidFill>
              <a:latin typeface="Century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527066" y="2149635"/>
            <a:ext cx="5245834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Times New Roman" panose="02020603050405020304" pitchFamily="18" charset="0"/>
              <a:buChar char="♦"/>
            </a:pPr>
            <a:r>
              <a:rPr lang="uk-UA" sz="2000" dirty="0" smtClean="0">
                <a:latin typeface="Century" panose="02040604050505020304" pitchFamily="18" charset="0"/>
              </a:rPr>
              <a:t>Спільне </a:t>
            </a:r>
            <a:r>
              <a:rPr lang="uk-UA" sz="2000" dirty="0">
                <a:latin typeface="Century" panose="02040604050505020304" pitchFamily="18" charset="0"/>
              </a:rPr>
              <a:t>використання </a:t>
            </a:r>
            <a:r>
              <a:rPr lang="uk-UA" sz="2000" dirty="0" smtClean="0">
                <a:latin typeface="Century" panose="02040604050505020304" pitchFamily="18" charset="0"/>
              </a:rPr>
              <a:t>екрану;</a:t>
            </a:r>
            <a:endParaRPr lang="en-US" sz="2000" dirty="0" smtClean="0">
              <a:latin typeface="Century" panose="020406040505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Times New Roman" panose="02020603050405020304" pitchFamily="18" charset="0"/>
              <a:buChar char="♦"/>
            </a:pPr>
            <a:r>
              <a:rPr lang="uk-UA" sz="2000" dirty="0" smtClean="0">
                <a:latin typeface="Century" panose="02040604050505020304" pitchFamily="18" charset="0"/>
              </a:rPr>
              <a:t>Проведення </a:t>
            </a:r>
            <a:r>
              <a:rPr lang="uk-UA" sz="2000" dirty="0">
                <a:latin typeface="Century" panose="02040604050505020304" pitchFamily="18" charset="0"/>
              </a:rPr>
              <a:t>інтерактивних </a:t>
            </a:r>
            <a:r>
              <a:rPr lang="uk-UA" sz="2000" dirty="0" err="1" smtClean="0">
                <a:latin typeface="Century" panose="02040604050505020304" pitchFamily="18" charset="0"/>
              </a:rPr>
              <a:t>вебінарів</a:t>
            </a:r>
            <a:r>
              <a:rPr lang="uk-UA" sz="2000" dirty="0" smtClean="0">
                <a:latin typeface="Century" panose="02040604050505020304" pitchFamily="18" charset="0"/>
              </a:rPr>
              <a:t>;</a:t>
            </a:r>
            <a:endParaRPr lang="en-US" sz="2000" dirty="0" smtClean="0">
              <a:latin typeface="Century" panose="020406040505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Times New Roman" panose="02020603050405020304" pitchFamily="18" charset="0"/>
              <a:buChar char="♦"/>
            </a:pPr>
            <a:r>
              <a:rPr lang="uk-UA" sz="2000" dirty="0" smtClean="0">
                <a:latin typeface="Century" panose="02040604050505020304" pitchFamily="18" charset="0"/>
              </a:rPr>
              <a:t>Групові </a:t>
            </a:r>
            <a:r>
              <a:rPr lang="uk-UA" sz="2000" dirty="0">
                <a:latin typeface="Century" panose="02040604050505020304" pitchFamily="18" charset="0"/>
              </a:rPr>
              <a:t>чати </a:t>
            </a:r>
            <a:r>
              <a:rPr lang="ru-RU" sz="2000" dirty="0" err="1" smtClean="0">
                <a:latin typeface="Century" panose="02040604050505020304" pitchFamily="18" charset="0"/>
              </a:rPr>
              <a:t>лише</a:t>
            </a:r>
            <a:r>
              <a:rPr lang="ru-RU" sz="2000" dirty="0" smtClean="0">
                <a:latin typeface="Century" panose="02040604050505020304" pitchFamily="18" charset="0"/>
              </a:rPr>
              <a:t> </a:t>
            </a:r>
            <a:r>
              <a:rPr lang="uk-UA" sz="2000" dirty="0" smtClean="0">
                <a:latin typeface="Century" panose="02040604050505020304" pitchFamily="18" charset="0"/>
              </a:rPr>
              <a:t>для </a:t>
            </a:r>
            <a:r>
              <a:rPr lang="uk-UA" sz="2000" dirty="0">
                <a:latin typeface="Century" panose="02040604050505020304" pitchFamily="18" charset="0"/>
              </a:rPr>
              <a:t>обміну </a:t>
            </a:r>
            <a:r>
              <a:rPr lang="uk-UA" sz="2000" dirty="0" smtClean="0">
                <a:latin typeface="Century" panose="02040604050505020304" pitchFamily="18" charset="0"/>
              </a:rPr>
              <a:t>текстом</a:t>
            </a:r>
            <a:endParaRPr lang="en-US" sz="2000" dirty="0" smtClean="0">
              <a:latin typeface="Century" panose="020406040505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Times New Roman" panose="02020603050405020304" pitchFamily="18" charset="0"/>
              <a:buChar char="♦"/>
            </a:pPr>
            <a:endParaRPr lang="en-US" sz="2000" dirty="0" smtClean="0">
              <a:solidFill>
                <a:srgbClr val="000000"/>
              </a:solidFill>
              <a:latin typeface="Century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 flipH="1">
            <a:off x="986591" y="1994634"/>
            <a:ext cx="4995109" cy="0"/>
          </a:xfrm>
          <a:prstGeom prst="line">
            <a:avLst/>
          </a:prstGeom>
          <a:ln w="3492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6542249" y="1982668"/>
            <a:ext cx="4995109" cy="0"/>
          </a:xfrm>
          <a:prstGeom prst="line">
            <a:avLst/>
          </a:prstGeom>
          <a:ln w="3492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210890" y="1467281"/>
            <a:ext cx="1657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Century" panose="02040604050505020304" pitchFamily="18" charset="0"/>
              </a:rPr>
              <a:t>Google Meet</a:t>
            </a:r>
            <a:endParaRPr lang="en-US" sz="2000" b="1" dirty="0">
              <a:latin typeface="Century" panose="02040604050505020304" pitchFamily="18" charset="0"/>
            </a:endParaRPr>
          </a:p>
        </p:txBody>
      </p:sp>
      <p:pic>
        <p:nvPicPr>
          <p:cNvPr id="38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906" y="6024935"/>
            <a:ext cx="1211872" cy="48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72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2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Mentimeter купить в SoftMa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995" y="1020884"/>
            <a:ext cx="4110011" cy="411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89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3" name="Picture 2" descr="Mentimeter купить в SoftMa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9" y="200849"/>
            <a:ext cx="1452460" cy="1452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629293"/>
              </p:ext>
            </p:extLst>
          </p:nvPr>
        </p:nvGraphicFramePr>
        <p:xfrm>
          <a:off x="1786914" y="489827"/>
          <a:ext cx="8210091" cy="5880364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{93296810-A885-4BE3-A3E7-6D5BEEA58F35}</a:tableStyleId>
              </a:tblPr>
              <a:tblGrid>
                <a:gridCol w="362950">
                  <a:extLst>
                    <a:ext uri="{9D8B030D-6E8A-4147-A177-3AD203B41FA5}">
                      <a16:colId xmlns="" xmlns:a16="http://schemas.microsoft.com/office/drawing/2014/main" val="1279813457"/>
                    </a:ext>
                  </a:extLst>
                </a:gridCol>
                <a:gridCol w="5404097">
                  <a:extLst>
                    <a:ext uri="{9D8B030D-6E8A-4147-A177-3AD203B41FA5}">
                      <a16:colId xmlns="" xmlns:a16="http://schemas.microsoft.com/office/drawing/2014/main" val="1175948705"/>
                    </a:ext>
                  </a:extLst>
                </a:gridCol>
                <a:gridCol w="2443044">
                  <a:extLst>
                    <a:ext uri="{9D8B030D-6E8A-4147-A177-3AD203B41FA5}">
                      <a16:colId xmlns="" xmlns:a16="http://schemas.microsoft.com/office/drawing/2014/main" val="2049487897"/>
                    </a:ext>
                  </a:extLst>
                </a:gridCol>
              </a:tblGrid>
              <a:tr h="2612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" panose="02040604050505020304" pitchFamily="18" charset="0"/>
                        </a:rPr>
                        <a:t>№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" panose="02040604050505020304" pitchFamily="18" charset="0"/>
                        </a:rPr>
                        <a:t>СКЛАДОВІ ПЛАТФОРМИ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MENTIMETER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04597540"/>
                  </a:ext>
                </a:extLst>
              </a:tr>
              <a:tr h="28375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1.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Безкоштовна</a:t>
                      </a:r>
                      <a:r>
                        <a:rPr lang="uk-UA" sz="1600" baseline="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 версія</a:t>
                      </a:r>
                      <a:endParaRPr lang="en-US" sz="16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60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87388711"/>
                  </a:ext>
                </a:extLst>
              </a:tr>
              <a:tr h="28375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2.</a:t>
                      </a:r>
                      <a:endParaRPr lang="en-US" sz="14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Співпраця</a:t>
                      </a: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 в режимі реального часу</a:t>
                      </a:r>
                      <a:endParaRPr lang="en-US" sz="16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60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68329215"/>
                  </a:ext>
                </a:extLst>
              </a:tr>
              <a:tr h="28375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3.</a:t>
                      </a:r>
                      <a:endParaRPr lang="en-US" sz="14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entury" panose="020406040505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Інтерфейс</a:t>
                      </a:r>
                      <a:r>
                        <a:rPr lang="uk-UA" sz="1600" baseline="0" dirty="0" smtClean="0">
                          <a:effectLst/>
                          <a:latin typeface="Century" panose="020406040505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платформи </a:t>
                      </a:r>
                      <a:r>
                        <a:rPr lang="uk-UA" sz="1600" baseline="0" dirty="0" err="1" smtClean="0">
                          <a:effectLst/>
                          <a:latin typeface="Century" panose="020406040505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укр.мовою</a:t>
                      </a:r>
                      <a:endParaRPr lang="en-US" sz="16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-</a:t>
                      </a:r>
                      <a:endParaRPr lang="en-US" sz="160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35084"/>
                  </a:ext>
                </a:extLst>
              </a:tr>
              <a:tr h="28375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 4.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Базовий інструментарій для роботи</a:t>
                      </a:r>
                      <a:endParaRPr lang="en-US" sz="16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60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47936658"/>
                  </a:ext>
                </a:extLst>
              </a:tr>
              <a:tr h="28375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5.</a:t>
                      </a:r>
                      <a:endParaRPr lang="en-US" sz="14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Готові</a:t>
                      </a: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шаблони</a:t>
                      </a: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 + власний дизайн</a:t>
                      </a:r>
                      <a:endParaRPr lang="en-US" sz="16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r>
                        <a:rPr lang="uk-UA" sz="1600" b="1" dirty="0" smtClean="0">
                          <a:effectLst/>
                          <a:latin typeface="Century" panose="02040604050505020304" pitchFamily="18" charset="0"/>
                        </a:rPr>
                        <a:t>, </a:t>
                      </a: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але</a:t>
                      </a:r>
                      <a:endParaRPr lang="en-US" sz="160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48442105"/>
                  </a:ext>
                </a:extLst>
              </a:tr>
              <a:tr h="28375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 6.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entury" panose="020406040505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Створення</a:t>
                      </a:r>
                      <a:r>
                        <a:rPr lang="uk-UA" sz="1600" baseline="0" dirty="0" smtClean="0">
                          <a:effectLst/>
                          <a:latin typeface="Century" panose="020406040505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презентацій</a:t>
                      </a:r>
                      <a:endParaRPr lang="en-US" sz="16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60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01373755"/>
                  </a:ext>
                </a:extLst>
              </a:tr>
              <a:tr h="28375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7.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Використання </a:t>
                      </a:r>
                      <a:r>
                        <a:rPr lang="uk-UA" sz="1600" dirty="0" err="1">
                          <a:effectLst/>
                          <a:latin typeface="Century" panose="02040604050505020304" pitchFamily="18" charset="0"/>
                        </a:rPr>
                        <a:t>фотохостингу</a:t>
                      </a: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/відео/</a:t>
                      </a:r>
                      <a:r>
                        <a:rPr lang="en-US" sz="1600" dirty="0">
                          <a:effectLst/>
                          <a:latin typeface="Century" panose="02040604050505020304" pitchFamily="18" charset="0"/>
                        </a:rPr>
                        <a:t>gif</a:t>
                      </a: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 файлів</a:t>
                      </a:r>
                      <a:endParaRPr lang="en-US" sz="16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60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53069506"/>
                  </a:ext>
                </a:extLst>
              </a:tr>
              <a:tr h="28375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8.</a:t>
                      </a:r>
                      <a:endParaRPr lang="en-US" sz="14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Century" panose="02040604050505020304" pitchFamily="18" charset="0"/>
                        </a:rPr>
                        <a:t>Кількість дошок, що можна редагувати</a:t>
                      </a:r>
                      <a:endParaRPr lang="en-US" sz="160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(без обмежень)</a:t>
                      </a:r>
                      <a:endParaRPr lang="en-US" sz="160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69198075"/>
                  </a:ext>
                </a:extLst>
              </a:tr>
              <a:tr h="52973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9.</a:t>
                      </a:r>
                      <a:endParaRPr lang="en-US" sz="14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Необмежена аудиторія (підключення інших учасників)</a:t>
                      </a:r>
                      <a:endParaRPr lang="en-US" sz="160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60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14946358"/>
                  </a:ext>
                </a:extLst>
              </a:tr>
              <a:tr h="70662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10.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Додаток для смартфону (</a:t>
                      </a:r>
                      <a:r>
                        <a:rPr lang="en-US" sz="1600" dirty="0">
                          <a:effectLst/>
                          <a:latin typeface="Century" panose="02040604050505020304" pitchFamily="18" charset="0"/>
                        </a:rPr>
                        <a:t>play market; </a:t>
                      </a:r>
                      <a:r>
                        <a:rPr lang="en-US" sz="1600" dirty="0" err="1">
                          <a:effectLst/>
                          <a:latin typeface="Century" panose="02040604050505020304" pitchFamily="18" charset="0"/>
                        </a:rPr>
                        <a:t>appstore</a:t>
                      </a:r>
                      <a:r>
                        <a:rPr lang="en-US" sz="1600" dirty="0">
                          <a:effectLst/>
                          <a:latin typeface="Century" panose="02040604050505020304" pitchFamily="18" charset="0"/>
                        </a:rPr>
                        <a:t>)</a:t>
                      </a:r>
                      <a:endParaRPr lang="en-US" sz="16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60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28917246"/>
                  </a:ext>
                </a:extLst>
              </a:tr>
              <a:tr h="52973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11.</a:t>
                      </a:r>
                      <a:endParaRPr lang="en-US" sz="14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Створення слайдів з інтерактивом (опитування, вікторини, запитання)</a:t>
                      </a:r>
                      <a:endParaRPr lang="en-US" sz="160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60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09875027"/>
                  </a:ext>
                </a:extLst>
              </a:tr>
              <a:tr h="70662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12.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Функція зворотного зв’язку з аудиторією (відповіді на вікторини)</a:t>
                      </a:r>
                      <a:endParaRPr lang="en-US" sz="160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60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0712624"/>
                  </a:ext>
                </a:extLst>
              </a:tr>
              <a:tr h="70662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13.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Автоматичний збір та формування результатів опитування (анонімне)</a:t>
                      </a:r>
                      <a:endParaRPr lang="en-US" sz="16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60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52" marR="5305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65940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144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2" name="Picture 2" descr="Mentimeter купить в SoftMa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86" y="725462"/>
            <a:ext cx="2237552" cy="223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Прямая соединительная линия 33"/>
          <p:cNvCxnSpPr/>
          <p:nvPr/>
        </p:nvCxnSpPr>
        <p:spPr>
          <a:xfrm flipH="1">
            <a:off x="2987964" y="2709298"/>
            <a:ext cx="6216072" cy="9236"/>
          </a:xfrm>
          <a:prstGeom prst="line">
            <a:avLst/>
          </a:prstGeom>
          <a:ln w="3492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3048000" y="2967696"/>
            <a:ext cx="6096000" cy="342093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Times New Roman" panose="02020603050405020304" pitchFamily="18" charset="0"/>
              <a:buChar char="♦"/>
            </a:pPr>
            <a:r>
              <a:rPr lang="uk-UA" dirty="0">
                <a:solidFill>
                  <a:srgbClr val="000000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Представлення  візуальної інформації та результатів думки аудиторії </a:t>
            </a:r>
            <a:endParaRPr lang="en-US" dirty="0"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Times New Roman" panose="02020603050405020304" pitchFamily="18" charset="0"/>
              <a:buChar char="♦"/>
            </a:pPr>
            <a:r>
              <a:rPr lang="uk-UA" dirty="0">
                <a:solidFill>
                  <a:srgbClr val="000000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Аудиторія бачить  загальні результати </a:t>
            </a:r>
            <a:r>
              <a:rPr lang="uk-UA" dirty="0" err="1" smtClean="0">
                <a:solidFill>
                  <a:srgbClr val="000000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інтерактиву</a:t>
            </a:r>
            <a:endParaRPr lang="uk-UA" dirty="0" smtClean="0">
              <a:solidFill>
                <a:srgbClr val="000000"/>
              </a:solidFill>
              <a:latin typeface="Century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Times New Roman" panose="02020603050405020304" pitchFamily="18" charset="0"/>
              <a:buChar char="♦"/>
            </a:pPr>
            <a:r>
              <a:rPr lang="uk-UA" dirty="0" smtClean="0">
                <a:solidFill>
                  <a:srgbClr val="000000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Аудиторія </a:t>
            </a:r>
            <a:r>
              <a:rPr lang="uk-UA" dirty="0">
                <a:solidFill>
                  <a:srgbClr val="000000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 доступ до </a:t>
            </a:r>
            <a:r>
              <a:rPr lang="uk-UA" dirty="0" smtClean="0">
                <a:solidFill>
                  <a:srgbClr val="000000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матеріалів через смартфон</a:t>
            </a:r>
          </a:p>
          <a:p>
            <a:pPr marL="342900" lvl="0" indent="-342900" algn="just">
              <a:lnSpc>
                <a:spcPct val="115000"/>
              </a:lnSpc>
              <a:spcAft>
                <a:spcPts val="1200"/>
              </a:spcAft>
              <a:buFont typeface="Times New Roman" panose="02020603050405020304" pitchFamily="18" charset="0"/>
              <a:buChar char="♦"/>
            </a:pPr>
            <a:r>
              <a:rPr lang="uk-UA" dirty="0" smtClean="0">
                <a:solidFill>
                  <a:srgbClr val="000000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Спікер </a:t>
            </a:r>
            <a:r>
              <a:rPr lang="uk-UA" dirty="0">
                <a:solidFill>
                  <a:srgbClr val="000000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 можливість відразу коментувати результати голосування, взаємодіючи з </a:t>
            </a:r>
            <a:r>
              <a:rPr lang="uk-UA" dirty="0" smtClean="0">
                <a:solidFill>
                  <a:srgbClr val="000000"/>
                </a:solidFill>
                <a:latin typeface="Century" panose="020406040505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аудиторією</a:t>
            </a:r>
            <a:endParaRPr lang="en-US" dirty="0" smtClean="0">
              <a:solidFill>
                <a:srgbClr val="000000"/>
              </a:solidFill>
              <a:latin typeface="Century" panose="020406040505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707933" y="893376"/>
            <a:ext cx="649610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50000"/>
              </a:lnSpc>
              <a:spcAft>
                <a:spcPts val="0"/>
              </a:spcAft>
            </a:pPr>
            <a:r>
              <a:rPr lang="en-US" sz="2000" b="1" dirty="0" err="1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Mentimeter</a:t>
            </a:r>
            <a:r>
              <a:rPr lang="ru-RU" sz="20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uk-UA" sz="20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 онлайн сервіс,</a:t>
            </a:r>
            <a:r>
              <a:rPr lang="uk-UA" sz="2000" dirty="0">
                <a:solidFill>
                  <a:srgbClr val="000000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rgbClr val="000000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dirty="0">
                <a:solidFill>
                  <a:srgbClr val="000000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створення презентацій із зворотним зв'язком у режимі реального часу.</a:t>
            </a:r>
            <a:endParaRPr lang="en-US" sz="1600" dirty="0"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91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" r="258"/>
          <a:stretch>
            <a:fillRect/>
          </a:stretch>
        </p:blipFill>
        <p:spPr/>
      </p:pic>
      <p:pic>
        <p:nvPicPr>
          <p:cNvPr id="8" name="Рисунок 7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" b="515"/>
          <a:stretch>
            <a:fillRect/>
          </a:stretch>
        </p:blipFill>
        <p:spPr/>
      </p:pic>
      <p:pic>
        <p:nvPicPr>
          <p:cNvPr id="7" name="Рисунок 6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8" b="3268"/>
          <a:stretch>
            <a:fillRect/>
          </a:stretch>
        </p:blipFill>
        <p:spPr/>
      </p:pic>
      <p:sp>
        <p:nvSpPr>
          <p:cNvPr id="11" name="Rounded Rectangle 10"/>
          <p:cNvSpPr/>
          <p:nvPr/>
        </p:nvSpPr>
        <p:spPr>
          <a:xfrm>
            <a:off x="574147" y="1758463"/>
            <a:ext cx="3471828" cy="3291839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358247" y="1758463"/>
            <a:ext cx="3471828" cy="3291839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8142347" y="1758463"/>
            <a:ext cx="3471828" cy="3291839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221651" y="5499706"/>
            <a:ext cx="2110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300" dirty="0" smtClean="0">
                <a:latin typeface="+mj-lt"/>
              </a:rPr>
              <a:t>FACEBOOK</a:t>
            </a:r>
            <a:r>
              <a:rPr lang="en-US" sz="1400" spc="300" dirty="0" smtClean="0">
                <a:solidFill>
                  <a:schemeClr val="bg1"/>
                </a:solidFill>
                <a:latin typeface="+mj-lt"/>
              </a:rPr>
              <a:t> </a:t>
            </a:r>
            <a:endParaRPr lang="en-US" sz="1400" spc="3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892490" y="5786401"/>
            <a:ext cx="642833" cy="0"/>
          </a:xfrm>
          <a:prstGeom prst="line">
            <a:avLst/>
          </a:prstGeom>
          <a:ln w="254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16720" y="5460513"/>
            <a:ext cx="2110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spc="300" dirty="0" smtClean="0">
                <a:latin typeface="+mj-lt"/>
              </a:rPr>
              <a:t>КА «Персонал»</a:t>
            </a:r>
            <a:endParaRPr lang="en-US" sz="1400" spc="300" dirty="0"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82522" y="5116700"/>
            <a:ext cx="3255075" cy="34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sz="1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69906" y="371603"/>
            <a:ext cx="4652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З Вами на зв'язку </a:t>
            </a:r>
            <a:r>
              <a:rPr lang="uk-U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  <a:sym typeface="Wingdings" panose="05000000000000000000" pitchFamily="2" charset="2"/>
              </a:rPr>
              <a:t>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</a:endParaRPr>
          </a:p>
        </p:txBody>
      </p:sp>
      <p:cxnSp>
        <p:nvCxnSpPr>
          <p:cNvPr id="25" name="Straight Connector 14"/>
          <p:cNvCxnSpPr/>
          <p:nvPr/>
        </p:nvCxnSpPr>
        <p:spPr>
          <a:xfrm>
            <a:off x="5752910" y="5753047"/>
            <a:ext cx="642833" cy="0"/>
          </a:xfrm>
          <a:prstGeom prst="line">
            <a:avLst/>
          </a:prstGeom>
          <a:ln w="2540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4"/>
          <p:cNvCxnSpPr/>
          <p:nvPr/>
        </p:nvCxnSpPr>
        <p:spPr>
          <a:xfrm>
            <a:off x="9563577" y="5721838"/>
            <a:ext cx="642833" cy="0"/>
          </a:xfrm>
          <a:prstGeom prst="line">
            <a:avLst/>
          </a:prstGeom>
          <a:ln w="254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899410" y="5457434"/>
            <a:ext cx="2110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300" dirty="0" smtClean="0">
                <a:latin typeface="+mj-lt"/>
              </a:rPr>
              <a:t>INSTAGRAM</a:t>
            </a:r>
            <a:endParaRPr lang="en-US" sz="1400" spc="300" dirty="0">
              <a:latin typeface="+mj-lt"/>
            </a:endParaRPr>
          </a:p>
        </p:txBody>
      </p:sp>
      <p:grpSp>
        <p:nvGrpSpPr>
          <p:cNvPr id="29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30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52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56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54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46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50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48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2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40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44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42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3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34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8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6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58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31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585</Words>
  <Application>Microsoft Office PowerPoint</Application>
  <PresentationFormat>Произвольный</PresentationFormat>
  <Paragraphs>232</Paragraphs>
  <Slides>27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Alina</dc:creator>
  <cp:lastModifiedBy>Admin</cp:lastModifiedBy>
  <cp:revision>61</cp:revision>
  <dcterms:created xsi:type="dcterms:W3CDTF">2021-06-08T12:49:28Z</dcterms:created>
  <dcterms:modified xsi:type="dcterms:W3CDTF">2021-06-22T08:25:25Z</dcterms:modified>
</cp:coreProperties>
</file>