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62" r:id="rId4"/>
    <p:sldId id="263" r:id="rId5"/>
    <p:sldId id="267" r:id="rId6"/>
    <p:sldId id="264" r:id="rId7"/>
    <p:sldId id="269" r:id="rId8"/>
    <p:sldId id="270" r:id="rId9"/>
    <p:sldId id="266" r:id="rId10"/>
    <p:sldId id="271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68" autoAdjust="0"/>
    <p:restoredTop sz="94660"/>
  </p:normalViewPr>
  <p:slideViewPr>
    <p:cSldViewPr snapToGrid="0">
      <p:cViewPr>
        <p:scale>
          <a:sx n="60" d="100"/>
          <a:sy n="60" d="100"/>
        </p:scale>
        <p:origin x="-355" y="-10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8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3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89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37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2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64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5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8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48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072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364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66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863548" y="1643271"/>
            <a:ext cx="2464904" cy="2464904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351722" y="1643271"/>
            <a:ext cx="2464904" cy="2464904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375374" y="1643271"/>
            <a:ext cx="2464904" cy="2464904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18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358247" y="1758463"/>
            <a:ext cx="3471828" cy="3291839"/>
          </a:xfrm>
          <a:prstGeom prst="round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8142346" y="1758463"/>
            <a:ext cx="3471829" cy="3291839"/>
          </a:xfrm>
          <a:prstGeom prst="round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574146" y="1758463"/>
            <a:ext cx="3471829" cy="3291839"/>
          </a:xfrm>
          <a:prstGeom prst="round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1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1047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63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74659-F824-4894-B1B2-824E5E98BD15}" type="datetimeFigureOut">
              <a:rPr lang="en-US" smtClean="0"/>
              <a:pPr/>
              <a:t>6/23/2021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DD532-4EBC-49F2-97BC-57EBB25E5A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40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" t="29614" r="52949" b="1538"/>
          <a:stretch/>
        </p:blipFill>
        <p:spPr>
          <a:xfrm>
            <a:off x="7606403" y="1677574"/>
            <a:ext cx="4429177" cy="3855023"/>
          </a:xfrm>
        </p:spPr>
      </p:pic>
      <p:sp>
        <p:nvSpPr>
          <p:cNvPr id="7" name="TextBox 6"/>
          <p:cNvSpPr txBox="1"/>
          <p:nvPr/>
        </p:nvSpPr>
        <p:spPr>
          <a:xfrm>
            <a:off x="122973" y="3303819"/>
            <a:ext cx="552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8000" b="1" dirty="0" smtClean="0">
                <a:latin typeface="Century" panose="02040604050505020304" pitchFamily="18" charset="0"/>
              </a:rPr>
              <a:t>Платформ</a:t>
            </a:r>
          </a:p>
        </p:txBody>
      </p:sp>
      <p:pic>
        <p:nvPicPr>
          <p:cNvPr id="10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732" y="234088"/>
            <a:ext cx="2415126" cy="96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137587" y="-505800"/>
            <a:ext cx="7032694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Box</a:t>
            </a:r>
            <a:endParaRPr lang="en-US" sz="30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423" y="-537318"/>
            <a:ext cx="74834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b="1" dirty="0" smtClean="0">
                <a:solidFill>
                  <a:schemeClr val="accent4">
                    <a:lumMod val="75000"/>
                    <a:alpha val="3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Box</a:t>
            </a:r>
            <a:endParaRPr lang="en-US" sz="30000" b="1" dirty="0">
              <a:solidFill>
                <a:schemeClr val="accent4">
                  <a:lumMod val="75000"/>
                  <a:alpha val="3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69" b="18743"/>
          <a:stretch/>
        </p:blipFill>
        <p:spPr>
          <a:xfrm>
            <a:off x="4477500" y="5677899"/>
            <a:ext cx="3325715" cy="110465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22973" y="4348483"/>
            <a:ext cx="57663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800" b="1" dirty="0">
                <a:latin typeface="Century" panose="02040604050505020304" pitchFamily="18" charset="0"/>
              </a:rPr>
              <a:t>для </a:t>
            </a:r>
            <a:r>
              <a:rPr lang="uk-UA" sz="4800" b="1" dirty="0" smtClean="0">
                <a:latin typeface="Century" panose="02040604050505020304" pitchFamily="18" charset="0"/>
              </a:rPr>
              <a:t>роботи онлайн</a:t>
            </a:r>
            <a:endParaRPr lang="en-US" sz="4800" b="1" dirty="0">
              <a:latin typeface="Century" panose="02040604050505020304" pitchFamily="18" charset="0"/>
            </a:endParaRPr>
          </a:p>
        </p:txBody>
      </p:sp>
      <p:grpSp>
        <p:nvGrpSpPr>
          <p:cNvPr id="9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14" name="Group 2"/>
            <p:cNvGrpSpPr/>
            <p:nvPr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" name="Group 3"/>
            <p:cNvGrpSpPr/>
            <p:nvPr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4"/>
            <p:cNvGrpSpPr/>
            <p:nvPr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7" name="Group 5"/>
            <p:cNvGrpSpPr/>
            <p:nvPr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25618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07599" y="618588"/>
            <a:ext cx="5613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Команда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онлайн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-</a:t>
            </a:r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курсу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88418" y="4282176"/>
            <a:ext cx="2179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smtClean="0">
                <a:latin typeface="Century" panose="02040604050505020304" pitchFamily="18" charset="0"/>
              </a:rPr>
              <a:t>Расулова Аліна</a:t>
            </a:r>
            <a:endParaRPr lang="en-US" sz="2000" b="1" dirty="0">
              <a:latin typeface="Century" panose="020406040505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36437" y="4276848"/>
            <a:ext cx="1942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sz="2000" b="1" dirty="0" smtClean="0">
                <a:latin typeface="Century" panose="02040604050505020304" pitchFamily="18" charset="0"/>
              </a:rPr>
              <a:t>Кивенко Анна</a:t>
            </a:r>
            <a:endParaRPr lang="en-US" sz="2000" b="1" dirty="0">
              <a:latin typeface="Century" panose="02040604050505020304" pitchFamily="18" charset="0"/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32"/>
          <a:stretch>
            <a:fillRect/>
          </a:stretch>
        </p:blipFill>
        <p:spPr>
          <a:xfrm flipH="1">
            <a:off x="4942730" y="1776584"/>
            <a:ext cx="2304234" cy="2304234"/>
          </a:xfrm>
        </p:spPr>
      </p:pic>
      <p:sp>
        <p:nvSpPr>
          <p:cNvPr id="32" name="TextBox 31"/>
          <p:cNvSpPr txBox="1"/>
          <p:nvPr/>
        </p:nvSpPr>
        <p:spPr>
          <a:xfrm>
            <a:off x="4937620" y="4282176"/>
            <a:ext cx="2324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smtClean="0">
                <a:latin typeface="Century" panose="02040604050505020304" pitchFamily="18" charset="0"/>
              </a:rPr>
              <a:t>Діана Посипайко</a:t>
            </a:r>
            <a:endParaRPr lang="en-US" sz="2000" b="1" dirty="0"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5321" y="5059099"/>
            <a:ext cx="25683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HR-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консультант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С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reator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 онлайн-подій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КА «Персонал»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36437" y="5003800"/>
            <a:ext cx="20008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HR-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консультант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Рекрутер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КА «Персонал»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77802" y="5003800"/>
            <a:ext cx="20008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HR-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консультант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Рекрутер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КА «Персонал»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grpSp>
        <p:nvGrpSpPr>
          <p:cNvPr id="16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17" name="Group 2"/>
            <p:cNvGrpSpPr/>
            <p:nvPr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43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7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45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" name="Group 3"/>
            <p:cNvGrpSpPr/>
            <p:nvPr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7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1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9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" name="Group 4"/>
            <p:cNvGrpSpPr/>
            <p:nvPr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7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5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0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" name="Group 5"/>
            <p:cNvGrpSpPr/>
            <p:nvPr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1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5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3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11" name="Прямая соединительная линия 10"/>
          <p:cNvCxnSpPr/>
          <p:nvPr/>
        </p:nvCxnSpPr>
        <p:spPr>
          <a:xfrm>
            <a:off x="4113244" y="4168751"/>
            <a:ext cx="3838" cy="1901849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8063201" y="4108175"/>
            <a:ext cx="3838" cy="1901849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" b="20649"/>
          <a:stretch/>
        </p:blipFill>
        <p:spPr>
          <a:xfrm>
            <a:off x="8523945" y="1776584"/>
            <a:ext cx="2167760" cy="2167760"/>
          </a:xfrm>
        </p:spPr>
      </p:pic>
      <p:pic>
        <p:nvPicPr>
          <p:cNvPr id="10" name="Рисунок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" b="24303"/>
          <a:stretch/>
        </p:blipFill>
        <p:spPr>
          <a:xfrm flipH="1">
            <a:off x="1500294" y="1860081"/>
            <a:ext cx="2167760" cy="2167760"/>
          </a:xfrm>
        </p:spPr>
      </p:pic>
    </p:spTree>
    <p:extLst>
      <p:ext uri="{BB962C8B-B14F-4D97-AF65-F5344CB8AC3E}">
        <p14:creationId xmlns:p14="http://schemas.microsoft.com/office/powerpoint/2010/main" val="407487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9" name="Group 2"/>
            <p:cNvGrpSpPr/>
            <p:nvPr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5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9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7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3"/>
            <p:cNvGrpSpPr/>
            <p:nvPr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9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3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1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" name="Group 4"/>
            <p:cNvGrpSpPr/>
            <p:nvPr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3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7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5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5"/>
            <p:cNvGrpSpPr/>
            <p:nvPr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7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1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9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" name="Рисунок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0" b="2920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750521" y="681925"/>
            <a:ext cx="29306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2"/>
                </a:solidFill>
                <a:latin typeface="Century" panose="02040604050505020304" pitchFamily="18" charset="0"/>
              </a:rPr>
              <a:t>НАШІ </a:t>
            </a:r>
          </a:p>
          <a:p>
            <a:pPr algn="ctr"/>
            <a:r>
              <a:rPr lang="uk-UA" sz="4000" b="1" dirty="0" smtClean="0">
                <a:solidFill>
                  <a:schemeClr val="accent2"/>
                </a:solidFill>
                <a:latin typeface="Century" panose="02040604050505020304" pitchFamily="18" charset="0"/>
              </a:rPr>
              <a:t>ПОСЛУГИ</a:t>
            </a:r>
            <a:endParaRPr lang="en-US" sz="4000" b="1" dirty="0">
              <a:solidFill>
                <a:schemeClr val="accent2"/>
              </a:solidFill>
              <a:latin typeface="Century" panose="020406040505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0317" y="2301589"/>
            <a:ext cx="38439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Підбір персоналу</a:t>
            </a:r>
          </a:p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Тренінги</a:t>
            </a:r>
          </a:p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Курсове навчання</a:t>
            </a:r>
          </a:p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Маркетингові </a:t>
            </a: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дослідження</a:t>
            </a:r>
            <a:endParaRPr 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" panose="02040604050505020304" pitchFamily="18" charset="0"/>
            </a:endParaRPr>
          </a:p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Управлінський консалтинг</a:t>
            </a:r>
            <a:endParaRPr 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7844" y="6076294"/>
            <a:ext cx="11824156" cy="493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spc="300" dirty="0" smtClean="0">
                <a:latin typeface="Century" panose="02040604050505020304" pitchFamily="18" charset="0"/>
              </a:rPr>
              <a:t>ДОПОМАГАЄМО КОМПАНІЯМ ТА ЛЮДЯМ СТАВАТИ </a:t>
            </a:r>
            <a:r>
              <a:rPr lang="ru-RU" sz="2000" spc="300" dirty="0" smtClean="0">
                <a:solidFill>
                  <a:srgbClr val="00B050"/>
                </a:solidFill>
                <a:latin typeface="Century" panose="02040604050505020304" pitchFamily="18" charset="0"/>
              </a:rPr>
              <a:t>УСПІШНИМИ!</a:t>
            </a:r>
            <a:endParaRPr lang="en-US" sz="1400" spc="300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-2" y="5910470"/>
            <a:ext cx="12192002" cy="0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-4135" y="0"/>
            <a:ext cx="4541520" cy="5910470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5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Прямоугольник 1"/>
          <p:cNvSpPr/>
          <p:nvPr/>
        </p:nvSpPr>
        <p:spPr>
          <a:xfrm>
            <a:off x="3941201" y="1566815"/>
            <a:ext cx="4036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Century" panose="02040604050505020304" pitchFamily="18" charset="0"/>
              </a:rPr>
              <a:t>Розпаковуємо </a:t>
            </a:r>
            <a:r>
              <a:rPr lang="en-US" sz="3200" b="1" dirty="0">
                <a:solidFill>
                  <a:srgbClr val="000000"/>
                </a:solidFill>
                <a:latin typeface="Century" panose="02040604050505020304" pitchFamily="18" charset="0"/>
              </a:rPr>
              <a:t>BOX:</a:t>
            </a:r>
            <a:endParaRPr lang="en-US" sz="3200" dirty="0">
              <a:latin typeface="Century" panose="020406040505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382096" y="248408"/>
            <a:ext cx="7114179" cy="954107"/>
          </a:xfrm>
          <a:prstGeom prst="rect">
            <a:avLst/>
          </a:prstGeom>
          <a:ln w="41275">
            <a:solidFill>
              <a:schemeClr val="accent2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Century" panose="02040604050505020304" pitchFamily="18" charset="0"/>
              </a:rPr>
              <a:t>МОДУЛЬ 2</a:t>
            </a:r>
          </a:p>
          <a:p>
            <a:pPr algn="ctr"/>
            <a:r>
              <a:rPr lang="ru-RU" sz="2800" b="1" dirty="0" smtClean="0">
                <a:latin typeface="Century" panose="02040604050505020304" pitchFamily="18" charset="0"/>
              </a:rPr>
              <a:t>ОНЛАЙН-КОМУНІКАЦІЯ </a:t>
            </a:r>
            <a:endParaRPr lang="en-US" sz="2800" b="1" dirty="0">
              <a:latin typeface="Century" panose="02040604050505020304" pitchFamily="18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4833" y1="79500" x2="34833" y2="79500"/>
                        <a14:backgroundMark x1="32333" y1="77333" x2="32333" y2="77333"/>
                        <a14:backgroundMark x1="32333" y1="77333" x2="32333" y2="77333"/>
                        <a14:backgroundMark x1="29167" y1="73500" x2="54333" y2="8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859"/>
          <a:stretch/>
        </p:blipFill>
        <p:spPr>
          <a:xfrm>
            <a:off x="3392450" y="3462206"/>
            <a:ext cx="5134185" cy="3395794"/>
          </a:xfrm>
          <a:prstGeom prst="rect">
            <a:avLst/>
          </a:prstGeom>
        </p:spPr>
      </p:pic>
      <p:pic>
        <p:nvPicPr>
          <p:cNvPr id="37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Скругленная соединительная линия 34"/>
          <p:cNvCxnSpPr/>
          <p:nvPr/>
        </p:nvCxnSpPr>
        <p:spPr>
          <a:xfrm rot="16200000" flipV="1">
            <a:off x="3716770" y="4192323"/>
            <a:ext cx="1675845" cy="1013911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кругленная соединительная линия 39"/>
          <p:cNvCxnSpPr/>
          <p:nvPr/>
        </p:nvCxnSpPr>
        <p:spPr>
          <a:xfrm rot="5400000" flipH="1" flipV="1">
            <a:off x="6384112" y="3918257"/>
            <a:ext cx="1912488" cy="1773612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105" y="2120609"/>
            <a:ext cx="3035277" cy="2145806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9" t="22463" r="10639" b="21609"/>
          <a:stretch/>
        </p:blipFill>
        <p:spPr>
          <a:xfrm>
            <a:off x="2632446" y="2525668"/>
            <a:ext cx="2882272" cy="133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2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14467"/>
              </p:ext>
            </p:extLst>
          </p:nvPr>
        </p:nvGraphicFramePr>
        <p:xfrm>
          <a:off x="1834049" y="375751"/>
          <a:ext cx="7992533" cy="6114560"/>
        </p:xfrm>
        <a:graphic>
          <a:graphicData uri="http://schemas.openxmlformats.org/drawingml/2006/table">
            <a:tbl>
              <a:tblPr firstRow="1" firstCol="1" bandRow="1">
                <a:tableStyleId>{74C1A8A3-306A-4EB7-A6B1-4F7E0EB9C5D6}</a:tableStyleId>
              </a:tblPr>
              <a:tblGrid>
                <a:gridCol w="487868">
                  <a:extLst>
                    <a:ext uri="{9D8B030D-6E8A-4147-A177-3AD203B41FA5}">
                      <a16:colId xmlns="" xmlns:a16="http://schemas.microsoft.com/office/drawing/2014/main" val="3063931993"/>
                    </a:ext>
                  </a:extLst>
                </a:gridCol>
                <a:gridCol w="4061702">
                  <a:extLst>
                    <a:ext uri="{9D8B030D-6E8A-4147-A177-3AD203B41FA5}">
                      <a16:colId xmlns="" xmlns:a16="http://schemas.microsoft.com/office/drawing/2014/main" val="3255445810"/>
                    </a:ext>
                  </a:extLst>
                </a:gridCol>
                <a:gridCol w="1740842">
                  <a:extLst>
                    <a:ext uri="{9D8B030D-6E8A-4147-A177-3AD203B41FA5}">
                      <a16:colId xmlns="" xmlns:a16="http://schemas.microsoft.com/office/drawing/2014/main" val="2924419802"/>
                    </a:ext>
                  </a:extLst>
                </a:gridCol>
                <a:gridCol w="1702121">
                  <a:extLst>
                    <a:ext uri="{9D8B030D-6E8A-4147-A177-3AD203B41FA5}">
                      <a16:colId xmlns="" xmlns:a16="http://schemas.microsoft.com/office/drawing/2014/main" val="2246669920"/>
                    </a:ext>
                  </a:extLst>
                </a:gridCol>
              </a:tblGrid>
              <a:tr h="30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№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СКЛАДОВІ</a:t>
                      </a:r>
                      <a:r>
                        <a:rPr lang="uk-UA" sz="1400" baseline="0" dirty="0" smtClean="0">
                          <a:effectLst/>
                          <a:latin typeface="Century" panose="02040604050505020304" pitchFamily="18" charset="0"/>
                        </a:rPr>
                        <a:t> ПЛАТФОРМИ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entury" panose="02040604050505020304" pitchFamily="18" charset="0"/>
                        </a:rPr>
                        <a:t>MIRO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entury" panose="02040604050505020304" pitchFamily="18" charset="0"/>
                        </a:rPr>
                        <a:t>PADLET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522503769"/>
                  </a:ext>
                </a:extLst>
              </a:tr>
              <a:tr h="30572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1.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Вільний доступ + РЕЄСТРАЦІЯ</a:t>
                      </a:r>
                      <a:endParaRPr lang="en-US" sz="105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578667830"/>
                  </a:ext>
                </a:extLst>
              </a:tr>
              <a:tr h="30572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effectLst/>
                          <a:latin typeface="Century" panose="02040604050505020304" pitchFamily="18" charset="0"/>
                        </a:rPr>
                        <a:t>2</a:t>
                      </a: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Безкоштовна версія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235175651"/>
                  </a:ext>
                </a:extLst>
              </a:tr>
              <a:tr h="30572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Century" panose="02040604050505020304" pitchFamily="18" charset="0"/>
                        </a:rPr>
                        <a:t>3.</a:t>
                      </a:r>
                      <a:r>
                        <a:rPr lang="ru-RU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Співпраця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в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режимі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реального часу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48366488"/>
                  </a:ext>
                </a:extLst>
              </a:tr>
              <a:tr h="6114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4.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Переклад платформи на укр. або рос. </a:t>
                      </a: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мови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Century" panose="02040604050505020304" pitchFamily="18" charset="0"/>
                        </a:rPr>
                        <a:t>–</a:t>
                      </a:r>
                      <a:endParaRPr lang="en-US" sz="105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633115830"/>
                  </a:ext>
                </a:extLst>
              </a:tr>
              <a:tr h="30572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5.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Базовий інструментарій для роботи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45322676"/>
                  </a:ext>
                </a:extLst>
              </a:tr>
              <a:tr h="30572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Century" panose="02040604050505020304" pitchFamily="18" charset="0"/>
                        </a:rPr>
                        <a:t>6.</a:t>
                      </a:r>
                      <a:r>
                        <a:rPr lang="ru-RU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Готові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шаблони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 + власний дизайн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730818911"/>
                  </a:ext>
                </a:extLst>
              </a:tr>
              <a:tr h="6114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7.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Збереження/завантаження презентацій/файлів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255808386"/>
                  </a:ext>
                </a:extLst>
              </a:tr>
              <a:tr h="6114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8.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Використання </a:t>
                      </a:r>
                      <a:r>
                        <a:rPr lang="uk-UA" sz="1600" dirty="0" err="1">
                          <a:effectLst/>
                          <a:latin typeface="Century" panose="02040604050505020304" pitchFamily="18" charset="0"/>
                        </a:rPr>
                        <a:t>фотохостингу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/відео/</a:t>
                      </a:r>
                      <a:r>
                        <a:rPr lang="en-US" sz="1600" dirty="0">
                          <a:effectLst/>
                          <a:latin typeface="Century" panose="02040604050505020304" pitchFamily="18" charset="0"/>
                        </a:rPr>
                        <a:t>gif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 файлів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76857339"/>
                  </a:ext>
                </a:extLst>
              </a:tr>
              <a:tr h="30572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9.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Створення презентацій</a:t>
                      </a:r>
                      <a:endParaRPr lang="en-US" sz="105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entury" panose="02040604050505020304" pitchFamily="18" charset="0"/>
                        </a:rPr>
                        <a:t>–</a:t>
                      </a:r>
                      <a:endParaRPr lang="en-US" sz="105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708180589"/>
                  </a:ext>
                </a:extLst>
              </a:tr>
              <a:tr h="6114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Century" panose="02040604050505020304" pitchFamily="18" charset="0"/>
                        </a:rPr>
                        <a:t>10.</a:t>
                      </a:r>
                      <a:r>
                        <a:rPr lang="ru-RU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Кількість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дошок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, </a:t>
                      </a:r>
                      <a:r>
                        <a:rPr lang="ru-RU" sz="1600" dirty="0" err="1" smtClean="0">
                          <a:effectLst/>
                          <a:latin typeface="Century" panose="02040604050505020304" pitchFamily="18" charset="0"/>
                        </a:rPr>
                        <a:t>які</a:t>
                      </a:r>
                      <a:r>
                        <a:rPr lang="ru-RU" sz="1600" dirty="0" smtClean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можна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редагувати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3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3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827745150"/>
                  </a:ext>
                </a:extLst>
              </a:tr>
              <a:tr h="6114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11.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Необмежена аудиторія (підключення інших учасників)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, але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270731122"/>
                  </a:ext>
                </a:extLst>
              </a:tr>
              <a:tr h="30572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12.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Інтеграція з іншими платформами </a:t>
                      </a:r>
                      <a:endParaRPr lang="en-US" sz="105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entury" panose="02040604050505020304" pitchFamily="18" charset="0"/>
                        </a:rPr>
                        <a:t>–</a:t>
                      </a:r>
                      <a:endParaRPr lang="en-US" sz="105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738526509"/>
                  </a:ext>
                </a:extLst>
              </a:tr>
              <a:tr h="61145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400" dirty="0" smtClean="0">
                          <a:effectLst/>
                          <a:latin typeface="Century" panose="02040604050505020304" pitchFamily="18" charset="0"/>
                        </a:rPr>
                        <a:t>13.</a:t>
                      </a:r>
                      <a:r>
                        <a:rPr lang="uk-UA" sz="14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Додаток для </a:t>
                      </a:r>
                      <a:r>
                        <a:rPr lang="uk-UA" sz="1600" dirty="0" err="1">
                          <a:effectLst/>
                          <a:latin typeface="Century" panose="02040604050505020304" pitchFamily="18" charset="0"/>
                        </a:rPr>
                        <a:t>смартфону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 (</a:t>
                      </a:r>
                      <a:r>
                        <a:rPr lang="en-US" sz="1600" dirty="0">
                          <a:effectLst/>
                          <a:latin typeface="Century" panose="02040604050505020304" pitchFamily="18" charset="0"/>
                        </a:rPr>
                        <a:t>play market; </a:t>
                      </a:r>
                      <a:r>
                        <a:rPr lang="en-US" sz="1600" dirty="0" err="1">
                          <a:effectLst/>
                          <a:latin typeface="Century" panose="02040604050505020304" pitchFamily="18" charset="0"/>
                        </a:rPr>
                        <a:t>appstore</a:t>
                      </a:r>
                      <a:r>
                        <a:rPr lang="en-US" sz="1600" dirty="0">
                          <a:effectLst/>
                          <a:latin typeface="Century" panose="02040604050505020304" pitchFamily="18" charset="0"/>
                        </a:rPr>
                        <a:t>)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4049488494"/>
                  </a:ext>
                </a:extLst>
              </a:tr>
            </a:tbl>
          </a:graphicData>
        </a:graphic>
      </p:graphicFrame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2" t="30508" r="14259" b="29609"/>
          <a:stretch/>
        </p:blipFill>
        <p:spPr>
          <a:xfrm>
            <a:off x="113118" y="1866900"/>
            <a:ext cx="1550077" cy="5842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3" t="18348" r="24344" b="14181"/>
          <a:stretch/>
        </p:blipFill>
        <p:spPr>
          <a:xfrm>
            <a:off x="406113" y="3873500"/>
            <a:ext cx="984738" cy="92676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00455" y="305009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ury" panose="02040604050505020304" pitchFamily="18" charset="0"/>
              </a:rPr>
              <a:t>VS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31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9" t="22463" r="10639" b="21609"/>
          <a:stretch/>
        </p:blipFill>
        <p:spPr>
          <a:xfrm>
            <a:off x="3731756" y="554409"/>
            <a:ext cx="3839487" cy="177927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11673" y="2562285"/>
            <a:ext cx="97115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MIRO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–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uk-UA" sz="2800" dirty="0" smtClean="0">
                <a:latin typeface="Century" panose="02040604050505020304" pitchFamily="18" charset="0"/>
              </a:rPr>
              <a:t>платформа </a:t>
            </a:r>
            <a:r>
              <a:rPr lang="uk-UA" sz="2800" dirty="0">
                <a:latin typeface="Century" panose="02040604050505020304" pitchFamily="18" charset="0"/>
              </a:rPr>
              <a:t>для спільної віддаленої роботи за допомогою </a:t>
            </a:r>
            <a:r>
              <a:rPr lang="uk-UA" sz="2800" dirty="0" err="1">
                <a:latin typeface="Century" panose="02040604050505020304" pitchFamily="18" charset="0"/>
              </a:rPr>
              <a:t>онлайн-дошки</a:t>
            </a:r>
            <a:r>
              <a:rPr lang="uk-UA" sz="2800" dirty="0">
                <a:latin typeface="Century" panose="02040604050505020304" pitchFamily="18" charset="0"/>
              </a:rPr>
              <a:t>. </a:t>
            </a:r>
            <a:endParaRPr lang="uk-UA" sz="2800" dirty="0" smtClean="0">
              <a:latin typeface="Century" panose="02040604050505020304" pitchFamily="18" charset="0"/>
            </a:endParaRPr>
          </a:p>
          <a:p>
            <a:pPr algn="just"/>
            <a:endParaRPr lang="uk-UA" sz="2800" dirty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2800" dirty="0">
                <a:latin typeface="Century" panose="02040604050505020304" pitchFamily="18" charset="0"/>
              </a:rPr>
              <a:t>Найбільша перевага </a:t>
            </a:r>
            <a:r>
              <a:rPr lang="en-US" sz="2800" dirty="0">
                <a:latin typeface="Century" panose="02040604050505020304" pitchFamily="18" charset="0"/>
              </a:rPr>
              <a:t>MIRO</a:t>
            </a:r>
            <a:r>
              <a:rPr lang="uk-UA" sz="2800" dirty="0">
                <a:latin typeface="Century" panose="02040604050505020304" pitchFamily="18" charset="0"/>
              </a:rPr>
              <a:t> – тут можна працювати з іншими </a:t>
            </a:r>
            <a:r>
              <a:rPr lang="uk-UA" sz="2800" dirty="0" smtClean="0">
                <a:latin typeface="Century" panose="02040604050505020304" pitchFamily="18" charset="0"/>
              </a:rPr>
              <a:t>людьми в режимі реального часу.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2590801" y="2210534"/>
            <a:ext cx="6743699" cy="0"/>
          </a:xfrm>
          <a:prstGeom prst="line">
            <a:avLst/>
          </a:prstGeom>
          <a:ln w="3492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11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9" t="22463" r="10639" b="21609"/>
          <a:stretch/>
        </p:blipFill>
        <p:spPr>
          <a:xfrm>
            <a:off x="265035" y="280643"/>
            <a:ext cx="1919744" cy="889638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303023" y="1423388"/>
            <a:ext cx="1127232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200" dirty="0" err="1" smtClean="0">
                <a:latin typeface="Century" panose="02040604050505020304" pitchFamily="18" charset="0"/>
              </a:rPr>
              <a:t>Можливість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використання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багатьох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медіа-файлів</a:t>
            </a:r>
            <a:r>
              <a:rPr lang="en-US" sz="2200" dirty="0">
                <a:latin typeface="Century" panose="02040604050505020304" pitchFamily="18" charset="0"/>
              </a:rPr>
              <a:t> - </a:t>
            </a:r>
            <a:r>
              <a:rPr lang="en-US" sz="2200" dirty="0" err="1">
                <a:latin typeface="Century" panose="02040604050505020304" pitchFamily="18" charset="0"/>
              </a:rPr>
              <a:t>картинки</a:t>
            </a:r>
            <a:r>
              <a:rPr lang="en-US" sz="2200" dirty="0">
                <a:latin typeface="Century" panose="02040604050505020304" pitchFamily="18" charset="0"/>
              </a:rPr>
              <a:t>, </a:t>
            </a:r>
            <a:r>
              <a:rPr lang="en-US" sz="2200" dirty="0" err="1">
                <a:latin typeface="Century" panose="02040604050505020304" pitchFamily="18" charset="0"/>
              </a:rPr>
              <a:t>відео</a:t>
            </a:r>
            <a:r>
              <a:rPr lang="en-US" sz="2200" dirty="0">
                <a:latin typeface="Century" panose="02040604050505020304" pitchFamily="18" charset="0"/>
              </a:rPr>
              <a:t> з YouTube і </a:t>
            </a:r>
            <a:r>
              <a:rPr lang="en-US" sz="2200" dirty="0" err="1">
                <a:latin typeface="Century" panose="02040604050505020304" pitchFamily="18" charset="0"/>
              </a:rPr>
              <a:t>Vimeo</a:t>
            </a:r>
            <a:r>
              <a:rPr lang="en-US" sz="2200" dirty="0">
                <a:latin typeface="Century" panose="02040604050505020304" pitchFamily="18" charset="0"/>
              </a:rPr>
              <a:t>, PDF-</a:t>
            </a:r>
            <a:r>
              <a:rPr lang="en-US" sz="2200" dirty="0" err="1">
                <a:latin typeface="Century" panose="02040604050505020304" pitchFamily="18" charset="0"/>
              </a:rPr>
              <a:t>файли</a:t>
            </a:r>
            <a:r>
              <a:rPr lang="en-US" sz="2200" dirty="0">
                <a:latin typeface="Century" panose="02040604050505020304" pitchFamily="18" charset="0"/>
              </a:rPr>
              <a:t> і </a:t>
            </a:r>
            <a:r>
              <a:rPr lang="en-US" sz="2200" dirty="0" err="1">
                <a:latin typeface="Century" panose="02040604050505020304" pitchFamily="18" charset="0"/>
              </a:rPr>
              <a:t>документи</a:t>
            </a:r>
            <a:r>
              <a:rPr lang="en-US" sz="2200" dirty="0">
                <a:latin typeface="Century" panose="02040604050505020304" pitchFamily="18" charset="0"/>
              </a:rPr>
              <a:t> з Google Drive.</a:t>
            </a:r>
            <a:endParaRPr lang="ru-RU" sz="2200" dirty="0">
              <a:latin typeface="Century" panose="02040604050505020304" pitchFamily="18" charset="0"/>
            </a:endParaRPr>
          </a:p>
          <a:p>
            <a:pPr marL="342900" indent="-34290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200" dirty="0" err="1" smtClean="0">
                <a:latin typeface="Century" panose="02040604050505020304" pitchFamily="18" charset="0"/>
              </a:rPr>
              <a:t>Підкреслення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важливих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деталей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кольоровими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маркерами</a:t>
            </a:r>
            <a:r>
              <a:rPr lang="en-US" sz="2200" dirty="0">
                <a:latin typeface="Century" panose="02040604050505020304" pitchFamily="18" charset="0"/>
              </a:rPr>
              <a:t> і </a:t>
            </a:r>
            <a:r>
              <a:rPr lang="en-US" sz="2200" dirty="0" err="1">
                <a:latin typeface="Century" panose="02040604050505020304" pitchFamily="18" charset="0"/>
              </a:rPr>
              <a:t>стікерами</a:t>
            </a:r>
            <a:r>
              <a:rPr lang="en-US" sz="2200" dirty="0">
                <a:latin typeface="Century" panose="02040604050505020304" pitchFamily="18" charset="0"/>
              </a:rPr>
              <a:t>, а </a:t>
            </a:r>
            <a:r>
              <a:rPr lang="en-US" sz="2200" dirty="0" err="1">
                <a:latin typeface="Century" panose="02040604050505020304" pitchFamily="18" charset="0"/>
              </a:rPr>
              <a:t>також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геометричними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фігурами</a:t>
            </a:r>
            <a:r>
              <a:rPr lang="en-US" sz="2200" dirty="0">
                <a:latin typeface="Century" panose="02040604050505020304" pitchFamily="18" charset="0"/>
              </a:rPr>
              <a:t> і </a:t>
            </a:r>
            <a:r>
              <a:rPr lang="en-US" sz="2200" dirty="0" err="1">
                <a:latin typeface="Century" panose="02040604050505020304" pitchFamily="18" charset="0"/>
              </a:rPr>
              <a:t>зв'язками</a:t>
            </a:r>
            <a:r>
              <a:rPr lang="en-US" sz="2200" dirty="0">
                <a:latin typeface="Century" panose="02040604050505020304" pitchFamily="18" charset="0"/>
              </a:rPr>
              <a:t>.</a:t>
            </a:r>
            <a:endParaRPr lang="ru-RU" sz="2200" dirty="0">
              <a:latin typeface="Century" panose="02040604050505020304" pitchFamily="18" charset="0"/>
            </a:endParaRPr>
          </a:p>
          <a:p>
            <a:pPr marL="342900" indent="-34290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200" dirty="0" err="1" smtClean="0">
                <a:latin typeface="Century" panose="02040604050505020304" pitchFamily="18" charset="0"/>
              </a:rPr>
              <a:t>Обговорення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 err="1" smtClean="0">
                <a:latin typeface="Century" panose="02040604050505020304" pitchFamily="18" charset="0"/>
              </a:rPr>
              <a:t>до</a:t>
            </a:r>
            <a:r>
              <a:rPr lang="uk-UA" sz="2200" dirty="0" smtClean="0">
                <a:latin typeface="Century" panose="02040604050505020304" pitchFamily="18" charset="0"/>
              </a:rPr>
              <a:t>ш</a:t>
            </a:r>
            <a:r>
              <a:rPr lang="en-US" sz="2200" dirty="0" err="1" smtClean="0">
                <a:latin typeface="Century" panose="02040604050505020304" pitchFamily="18" charset="0"/>
              </a:rPr>
              <a:t>ок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>
                <a:latin typeface="Century" panose="02040604050505020304" pitchFamily="18" charset="0"/>
              </a:rPr>
              <a:t>в </a:t>
            </a:r>
            <a:r>
              <a:rPr lang="en-US" sz="2200" dirty="0" err="1">
                <a:latin typeface="Century" panose="02040604050505020304" pitchFamily="18" charset="0"/>
              </a:rPr>
              <a:t>реальному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 smtClean="0">
                <a:latin typeface="Century" panose="02040604050505020304" pitchFamily="18" charset="0"/>
              </a:rPr>
              <a:t>часі</a:t>
            </a:r>
            <a:r>
              <a:rPr lang="uk-UA" sz="2200" dirty="0" smtClean="0">
                <a:latin typeface="Century" panose="02040604050505020304" pitchFamily="18" charset="0"/>
              </a:rPr>
              <a:t> за допомогою </a:t>
            </a:r>
            <a:r>
              <a:rPr lang="en-US" sz="2200" dirty="0" err="1" smtClean="0">
                <a:latin typeface="Century" panose="02040604050505020304" pitchFamily="18" charset="0"/>
              </a:rPr>
              <a:t>коментарі</a:t>
            </a:r>
            <a:r>
              <a:rPr lang="uk-UA" sz="2200" dirty="0" smtClean="0">
                <a:latin typeface="Century" panose="02040604050505020304" pitchFamily="18" charset="0"/>
              </a:rPr>
              <a:t>в</a:t>
            </a:r>
            <a:r>
              <a:rPr lang="en-US" sz="2200" dirty="0" smtClean="0">
                <a:latin typeface="Century" panose="02040604050505020304" pitchFamily="18" charset="0"/>
              </a:rPr>
              <a:t>.</a:t>
            </a:r>
            <a:endParaRPr lang="ru-RU" sz="2200" dirty="0">
              <a:latin typeface="Century" panose="02040604050505020304" pitchFamily="18" charset="0"/>
            </a:endParaRPr>
          </a:p>
          <a:p>
            <a:pPr marL="342900" indent="-34290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200" dirty="0" err="1" smtClean="0">
                <a:latin typeface="Century" panose="02040604050505020304" pitchFamily="18" charset="0"/>
              </a:rPr>
              <a:t>Спільна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робота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над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будь-якими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 smtClean="0">
                <a:latin typeface="Century" panose="02040604050505020304" pitchFamily="18" charset="0"/>
              </a:rPr>
              <a:t>про</a:t>
            </a:r>
            <a:r>
              <a:rPr lang="uk-UA" sz="2200" dirty="0" smtClean="0">
                <a:latin typeface="Century" panose="02040604050505020304" pitchFamily="18" charset="0"/>
              </a:rPr>
              <a:t>є</a:t>
            </a:r>
            <a:r>
              <a:rPr lang="en-US" sz="2200" dirty="0" err="1" smtClean="0">
                <a:latin typeface="Century" panose="02040604050505020304" pitchFamily="18" charset="0"/>
              </a:rPr>
              <a:t>ктами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>
                <a:latin typeface="Century" panose="02040604050505020304" pitchFamily="18" charset="0"/>
              </a:rPr>
              <a:t>з </a:t>
            </a:r>
            <a:r>
              <a:rPr lang="en-US" sz="2200" dirty="0" err="1">
                <a:latin typeface="Century" panose="02040604050505020304" pitchFamily="18" charset="0"/>
              </a:rPr>
              <a:t>командою</a:t>
            </a:r>
            <a:r>
              <a:rPr lang="en-US" sz="2200" dirty="0">
                <a:latin typeface="Century" panose="02040604050505020304" pitchFamily="18" charset="0"/>
              </a:rPr>
              <a:t> (</a:t>
            </a:r>
            <a:r>
              <a:rPr lang="en-US" sz="2200" dirty="0" err="1">
                <a:latin typeface="Century" panose="02040604050505020304" pitchFamily="18" charset="0"/>
              </a:rPr>
              <a:t>до</a:t>
            </a:r>
            <a:r>
              <a:rPr lang="en-US" sz="2200" dirty="0">
                <a:latin typeface="Century" panose="02040604050505020304" pitchFamily="18" charset="0"/>
              </a:rPr>
              <a:t> 100 </a:t>
            </a:r>
            <a:r>
              <a:rPr lang="en-US" sz="2200" dirty="0" err="1">
                <a:latin typeface="Century" panose="02040604050505020304" pitchFamily="18" charset="0"/>
              </a:rPr>
              <a:t>учасників</a:t>
            </a:r>
            <a:r>
              <a:rPr lang="en-US" sz="2200" dirty="0">
                <a:latin typeface="Century" panose="02040604050505020304" pitchFamily="18" charset="0"/>
              </a:rPr>
              <a:t>).</a:t>
            </a:r>
            <a:endParaRPr lang="ru-RU" sz="2200" dirty="0">
              <a:latin typeface="Century" panose="02040604050505020304" pitchFamily="18" charset="0"/>
            </a:endParaRPr>
          </a:p>
          <a:p>
            <a:pPr marL="342900" indent="-34290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200" dirty="0" err="1" smtClean="0">
                <a:latin typeface="Century" panose="02040604050505020304" pitchFamily="18" charset="0"/>
              </a:rPr>
              <a:t>Спільн</a:t>
            </a:r>
            <a:r>
              <a:rPr lang="uk-UA" sz="2200" dirty="0" smtClean="0">
                <a:latin typeface="Century" panose="02040604050505020304" pitchFamily="18" charset="0"/>
              </a:rPr>
              <a:t>е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редагування</a:t>
            </a:r>
            <a:r>
              <a:rPr lang="en-US" sz="2200" dirty="0">
                <a:latin typeface="Century" panose="02040604050505020304" pitchFamily="18" charset="0"/>
              </a:rPr>
              <a:t> в </a:t>
            </a:r>
            <a:r>
              <a:rPr lang="en-US" sz="2200" dirty="0" err="1">
                <a:latin typeface="Century" panose="02040604050505020304" pitchFamily="18" charset="0"/>
              </a:rPr>
              <a:t>реальному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часі</a:t>
            </a:r>
            <a:r>
              <a:rPr lang="en-US" sz="2200" dirty="0">
                <a:latin typeface="Century" panose="02040604050505020304" pitchFamily="18" charset="0"/>
              </a:rPr>
              <a:t>.</a:t>
            </a:r>
            <a:endParaRPr lang="ru-RU" sz="2200" dirty="0">
              <a:latin typeface="Century" panose="02040604050505020304" pitchFamily="18" charset="0"/>
            </a:endParaRPr>
          </a:p>
          <a:p>
            <a:pPr marL="342900" indent="-34290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200" dirty="0" err="1" smtClean="0">
                <a:latin typeface="Century" panose="02040604050505020304" pitchFamily="18" charset="0"/>
              </a:rPr>
              <a:t>Текстовий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чат</a:t>
            </a:r>
            <a:r>
              <a:rPr lang="en-US" sz="2200" dirty="0">
                <a:latin typeface="Century" panose="02040604050505020304" pitchFamily="18" charset="0"/>
              </a:rPr>
              <a:t>, </a:t>
            </a:r>
            <a:r>
              <a:rPr lang="en-US" sz="2200" dirty="0" err="1">
                <a:latin typeface="Century" panose="02040604050505020304" pitchFamily="18" charset="0"/>
              </a:rPr>
              <a:t>голосовий</a:t>
            </a:r>
            <a:r>
              <a:rPr lang="en-US" sz="2200" dirty="0">
                <a:latin typeface="Century" panose="02040604050505020304" pitchFamily="18" charset="0"/>
              </a:rPr>
              <a:t> і </a:t>
            </a:r>
            <a:r>
              <a:rPr lang="en-US" sz="2200" dirty="0" err="1">
                <a:latin typeface="Century" panose="02040604050505020304" pitchFamily="18" charset="0"/>
              </a:rPr>
              <a:t>відеочат</a:t>
            </a:r>
            <a:r>
              <a:rPr lang="en-US" sz="2200" dirty="0">
                <a:latin typeface="Century" panose="02040604050505020304" pitchFamily="18" charset="0"/>
              </a:rPr>
              <a:t>.</a:t>
            </a:r>
            <a:endParaRPr lang="ru-RU" sz="2200" dirty="0">
              <a:latin typeface="Century" panose="02040604050505020304" pitchFamily="18" charset="0"/>
            </a:endParaRPr>
          </a:p>
          <a:p>
            <a:pPr marL="342900" indent="-34290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200" dirty="0" err="1" smtClean="0">
                <a:latin typeface="Century" panose="02040604050505020304" pitchFamily="18" charset="0"/>
              </a:rPr>
              <a:t>Демонстрація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екрану</a:t>
            </a:r>
            <a:r>
              <a:rPr lang="en-US" sz="2200" dirty="0">
                <a:latin typeface="Century" panose="02040604050505020304" pitchFamily="18" charset="0"/>
              </a:rPr>
              <a:t>.</a:t>
            </a:r>
            <a:endParaRPr lang="ru-RU" sz="2200" dirty="0">
              <a:latin typeface="Century" panose="02040604050505020304" pitchFamily="18" charset="0"/>
            </a:endParaRPr>
          </a:p>
          <a:p>
            <a:pPr marL="342900" indent="-34290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200" dirty="0" err="1" smtClean="0">
                <a:latin typeface="Century" panose="02040604050505020304" pitchFamily="18" charset="0"/>
              </a:rPr>
              <a:t>Експорт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 err="1" smtClean="0">
                <a:latin typeface="Century" panose="02040604050505020304" pitchFamily="18" charset="0"/>
              </a:rPr>
              <a:t>до</a:t>
            </a:r>
            <a:r>
              <a:rPr lang="uk-UA" sz="2200" dirty="0" smtClean="0">
                <a:latin typeface="Century" panose="02040604050505020304" pitchFamily="18" charset="0"/>
              </a:rPr>
              <a:t>ш</a:t>
            </a:r>
            <a:r>
              <a:rPr lang="en-US" sz="2200" dirty="0" err="1" smtClean="0">
                <a:latin typeface="Century" panose="02040604050505020304" pitchFamily="18" charset="0"/>
              </a:rPr>
              <a:t>ок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>
                <a:latin typeface="Century" panose="02040604050505020304" pitchFamily="18" charset="0"/>
              </a:rPr>
              <a:t>з </a:t>
            </a:r>
            <a:r>
              <a:rPr lang="en-US" sz="2200" dirty="0" err="1">
                <a:latin typeface="Century" panose="02040604050505020304" pitchFamily="18" charset="0"/>
              </a:rPr>
              <a:t>результатами</a:t>
            </a:r>
            <a:r>
              <a:rPr lang="en-US" sz="2200" dirty="0">
                <a:latin typeface="Century" panose="02040604050505020304" pitchFamily="18" charset="0"/>
              </a:rPr>
              <a:t> у </a:t>
            </a:r>
            <a:r>
              <a:rPr lang="en-US" sz="2200" dirty="0" err="1">
                <a:latin typeface="Century" panose="02040604050505020304" pitchFamily="18" charset="0"/>
              </a:rPr>
              <a:t>вигляді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картинок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або</a:t>
            </a:r>
            <a:r>
              <a:rPr lang="en-US" sz="2200" dirty="0">
                <a:latin typeface="Century" panose="02040604050505020304" pitchFamily="18" charset="0"/>
              </a:rPr>
              <a:t> PDF-</a:t>
            </a:r>
            <a:r>
              <a:rPr lang="en-US" sz="2200" dirty="0" err="1">
                <a:latin typeface="Century" panose="02040604050505020304" pitchFamily="18" charset="0"/>
              </a:rPr>
              <a:t>файлів</a:t>
            </a:r>
            <a:r>
              <a:rPr lang="en-US" sz="2200" dirty="0">
                <a:latin typeface="Century" panose="02040604050505020304" pitchFamily="18" charset="0"/>
              </a:rPr>
              <a:t>.</a:t>
            </a:r>
            <a:endParaRPr lang="ru-RU" sz="2200" dirty="0">
              <a:latin typeface="Century" panose="02040604050505020304" pitchFamily="18" charset="0"/>
            </a:endParaRPr>
          </a:p>
          <a:p>
            <a:pPr marL="342900" indent="-34290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200" dirty="0" err="1" smtClean="0">
                <a:latin typeface="Century" panose="02040604050505020304" pitchFamily="18" charset="0"/>
              </a:rPr>
              <a:t>Візуальні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 err="1" smtClean="0">
                <a:latin typeface="Century" panose="02040604050505020304" pitchFamily="18" charset="0"/>
              </a:rPr>
              <a:t>бібліотеки</a:t>
            </a:r>
            <a:r>
              <a:rPr lang="uk-UA" sz="2200" dirty="0" smtClean="0">
                <a:latin typeface="Century" panose="02040604050505020304" pitchFamily="18" charset="0"/>
              </a:rPr>
              <a:t> (готові шаблони від розробників та користувачів)</a:t>
            </a:r>
          </a:p>
          <a:p>
            <a:pPr marL="342900" indent="-34290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2200" dirty="0" err="1" smtClean="0">
                <a:latin typeface="Century" panose="02040604050505020304" pitchFamily="18" charset="0"/>
              </a:rPr>
              <a:t>Розширені</a:t>
            </a:r>
            <a:r>
              <a:rPr lang="en-US" sz="2200" dirty="0" smtClean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функції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на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платних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en-US" sz="2200" dirty="0" err="1">
                <a:latin typeface="Century" panose="02040604050505020304" pitchFamily="18" charset="0"/>
              </a:rPr>
              <a:t>тарифах</a:t>
            </a:r>
            <a:r>
              <a:rPr lang="en-US" sz="2200" dirty="0">
                <a:latin typeface="Century" panose="02040604050505020304" pitchFamily="18" charset="0"/>
              </a:rPr>
              <a:t>.</a:t>
            </a:r>
            <a:endParaRPr lang="ru-RU" sz="2200" dirty="0">
              <a:latin typeface="Century" panose="020406040505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382096" y="248408"/>
            <a:ext cx="7114179" cy="954107"/>
          </a:xfrm>
          <a:prstGeom prst="rect">
            <a:avLst/>
          </a:prstGeom>
          <a:ln w="41275">
            <a:solidFill>
              <a:schemeClr val="accent2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Century" panose="02040604050505020304" pitchFamily="18" charset="0"/>
              </a:rPr>
              <a:t>МОДУЛЬ 2</a:t>
            </a:r>
          </a:p>
          <a:p>
            <a:pPr algn="ctr"/>
            <a:r>
              <a:rPr lang="uk-UA" sz="2800" b="1" dirty="0" smtClean="0">
                <a:latin typeface="Century" panose="02040604050505020304" pitchFamily="18" charset="0"/>
              </a:rPr>
              <a:t>Можливості</a:t>
            </a:r>
            <a:r>
              <a:rPr lang="en-US" sz="2800" b="1" dirty="0" smtClean="0">
                <a:latin typeface="Century" panose="02040604050505020304" pitchFamily="18" charset="0"/>
              </a:rPr>
              <a:t> </a:t>
            </a:r>
            <a:r>
              <a:rPr lang="en-US" sz="2800" b="1" dirty="0" err="1">
                <a:latin typeface="Century" panose="02040604050505020304" pitchFamily="18" charset="0"/>
              </a:rPr>
              <a:t>Miro</a:t>
            </a:r>
            <a:r>
              <a:rPr lang="en-US" sz="2800" b="1" dirty="0" smtClean="0">
                <a:latin typeface="Century" panose="02040604050505020304" pitchFamily="18" charset="0"/>
              </a:rPr>
              <a:t>:</a:t>
            </a:r>
            <a:r>
              <a:rPr lang="ru-RU" sz="2800" b="1" dirty="0" smtClean="0">
                <a:latin typeface="Century" panose="02040604050505020304" pitchFamily="18" charset="0"/>
              </a:rPr>
              <a:t> </a:t>
            </a:r>
            <a:endParaRPr lang="en-US" sz="28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36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81144" y="269488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fontAlgn="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Century" panose="02040604050505020304" pitchFamily="18" charset="0"/>
              </a:rPr>
              <a:t>Навчальний</a:t>
            </a:r>
            <a:r>
              <a:rPr lang="ru-RU" sz="2400" dirty="0" smtClean="0">
                <a:latin typeface="Century" panose="02040604050505020304" pitchFamily="18" charset="0"/>
              </a:rPr>
              <a:t> </a:t>
            </a:r>
            <a:r>
              <a:rPr lang="ru-RU" sz="2400" dirty="0" err="1">
                <a:latin typeface="Century" panose="02040604050505020304" pitchFamily="18" charset="0"/>
              </a:rPr>
              <a:t>вебінар</a:t>
            </a:r>
            <a:endParaRPr lang="ru-RU" sz="2400" dirty="0">
              <a:latin typeface="Century" panose="02040604050505020304" pitchFamily="18" charset="0"/>
            </a:endParaRPr>
          </a:p>
          <a:p>
            <a:pPr marL="342900" lvl="0" indent="-342900" fontAlgn="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latin typeface="Century" panose="02040604050505020304" pitchFamily="18" charset="0"/>
              </a:rPr>
              <a:t>Групова</a:t>
            </a:r>
            <a:r>
              <a:rPr lang="ru-RU" sz="2400" dirty="0">
                <a:latin typeface="Century" panose="02040604050505020304" pitchFamily="18" charset="0"/>
              </a:rPr>
              <a:t> робота</a:t>
            </a:r>
          </a:p>
          <a:p>
            <a:pPr marL="342900" lvl="0" indent="-342900" fontAlgn="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latin typeface="Century" panose="02040604050505020304" pitchFamily="18" charset="0"/>
              </a:rPr>
              <a:t>Інтерактивний</a:t>
            </a:r>
            <a:r>
              <a:rPr lang="ru-RU" sz="2400" dirty="0">
                <a:latin typeface="Century" panose="02040604050505020304" pitchFamily="18" charset="0"/>
              </a:rPr>
              <a:t> </a:t>
            </a:r>
            <a:r>
              <a:rPr lang="ru-RU" sz="2400" dirty="0" err="1" smtClean="0">
                <a:latin typeface="Century" panose="02040604050505020304" pitchFamily="18" charset="0"/>
              </a:rPr>
              <a:t>підручник</a:t>
            </a:r>
            <a:endParaRPr lang="ru-RU" sz="2400" dirty="0" smtClean="0">
              <a:latin typeface="Century" panose="02040604050505020304" pitchFamily="18" charset="0"/>
            </a:endParaRPr>
          </a:p>
          <a:p>
            <a:pPr marL="342900" lvl="0" indent="-342900" fontAlgn="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Century" panose="02040604050505020304" pitchFamily="18" charset="0"/>
              </a:rPr>
              <a:t>Ваш </a:t>
            </a:r>
            <a:r>
              <a:rPr lang="ru-RU" sz="2400" dirty="0" err="1" smtClean="0">
                <a:latin typeface="Century" panose="02040604050505020304" pitchFamily="18" charset="0"/>
              </a:rPr>
              <a:t>варіант</a:t>
            </a:r>
            <a:endParaRPr lang="ru-RU" sz="2400" dirty="0">
              <a:latin typeface="Century" panose="020406040505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382096" y="248408"/>
            <a:ext cx="7114179" cy="954107"/>
          </a:xfrm>
          <a:prstGeom prst="rect">
            <a:avLst/>
          </a:prstGeom>
          <a:ln w="41275">
            <a:solidFill>
              <a:schemeClr val="accent2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Century" panose="02040604050505020304" pitchFamily="18" charset="0"/>
              </a:rPr>
              <a:t>МОДУЛЬ 2</a:t>
            </a:r>
          </a:p>
          <a:p>
            <a:pPr algn="ctr"/>
            <a:r>
              <a:rPr lang="uk-UA" sz="2800" b="1" dirty="0" err="1" smtClean="0">
                <a:latin typeface="Century" panose="02040604050505020304" pitchFamily="18" charset="0"/>
              </a:rPr>
              <a:t>Можливост</a:t>
            </a:r>
            <a:r>
              <a:rPr lang="en-US" sz="2800" b="1" dirty="0" smtClean="0">
                <a:latin typeface="Century" panose="02040604050505020304" pitchFamily="18" charset="0"/>
              </a:rPr>
              <a:t>і </a:t>
            </a:r>
            <a:r>
              <a:rPr lang="en-US" sz="2800" b="1" dirty="0" err="1">
                <a:latin typeface="Century" panose="02040604050505020304" pitchFamily="18" charset="0"/>
              </a:rPr>
              <a:t>Miro</a:t>
            </a:r>
            <a:r>
              <a:rPr lang="en-US" sz="2800" b="1" dirty="0">
                <a:latin typeface="Century" panose="02040604050505020304" pitchFamily="18" charset="0"/>
              </a:rPr>
              <a:t>:</a:t>
            </a:r>
            <a:r>
              <a:rPr lang="ru-RU" sz="2800" b="1" dirty="0">
                <a:latin typeface="Century" panose="02040604050505020304" pitchFamily="18" charset="0"/>
              </a:rPr>
              <a:t> </a:t>
            </a:r>
            <a:endParaRPr lang="en-US" sz="2800" b="1" dirty="0">
              <a:latin typeface="Century" panose="02040604050505020304" pitchFamily="18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9" t="22463" r="10639" b="21609"/>
          <a:stretch/>
        </p:blipFill>
        <p:spPr>
          <a:xfrm>
            <a:off x="265035" y="280643"/>
            <a:ext cx="1919744" cy="889638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537759" y="266007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fontAlgn="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uk-UA" sz="2400" dirty="0" err="1" smtClean="0">
                <a:latin typeface="Century" panose="02040604050505020304" pitchFamily="18" charset="0"/>
              </a:rPr>
              <a:t>Проєктів</a:t>
            </a:r>
            <a:r>
              <a:rPr lang="uk-UA" sz="2400" dirty="0">
                <a:latin typeface="Century" panose="02040604050505020304" pitchFamily="18" charset="0"/>
              </a:rPr>
              <a:t>, </a:t>
            </a:r>
            <a:endParaRPr lang="uk-UA" sz="2400" dirty="0" smtClean="0">
              <a:latin typeface="Century" panose="02040604050505020304" pitchFamily="18" charset="0"/>
            </a:endParaRPr>
          </a:p>
          <a:p>
            <a:pPr marL="342900" lvl="0" indent="-342900" fontAlgn="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uk-UA" sz="2400" dirty="0">
                <a:latin typeface="Century" panose="02040604050505020304" pitchFamily="18" charset="0"/>
              </a:rPr>
              <a:t>К</a:t>
            </a:r>
            <a:r>
              <a:rPr lang="uk-UA" sz="2400" dirty="0" smtClean="0">
                <a:latin typeface="Century" panose="02040604050505020304" pitchFamily="18" charset="0"/>
              </a:rPr>
              <a:t>реативу</a:t>
            </a:r>
            <a:r>
              <a:rPr lang="uk-UA" sz="2400" dirty="0">
                <a:latin typeface="Century" panose="02040604050505020304" pitchFamily="18" charset="0"/>
              </a:rPr>
              <a:t>, </a:t>
            </a:r>
            <a:endParaRPr lang="uk-UA" sz="2400" dirty="0" smtClean="0">
              <a:latin typeface="Century" panose="02040604050505020304" pitchFamily="18" charset="0"/>
            </a:endParaRPr>
          </a:p>
          <a:p>
            <a:pPr marL="342900" lvl="0" indent="-342900" fontAlgn="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uk-UA" sz="2400" dirty="0">
                <a:latin typeface="Century" panose="02040604050505020304" pitchFamily="18" charset="0"/>
              </a:rPr>
              <a:t>Д</a:t>
            </a:r>
            <a:r>
              <a:rPr lang="uk-UA" sz="2400" dirty="0" smtClean="0">
                <a:latin typeface="Century" panose="02040604050505020304" pitchFamily="18" charset="0"/>
              </a:rPr>
              <a:t>изайн-концепцій,  </a:t>
            </a:r>
          </a:p>
          <a:p>
            <a:pPr marL="342900" lvl="0" indent="-342900" fontAlgn="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uk-UA" sz="2400" dirty="0" err="1" smtClean="0">
                <a:latin typeface="Century" panose="02040604050505020304" pitchFamily="18" charset="0"/>
              </a:rPr>
              <a:t>Брейнштормінгу</a:t>
            </a:r>
            <a:r>
              <a:rPr lang="uk-UA" sz="2400" dirty="0">
                <a:latin typeface="Century" panose="02040604050505020304" pitchFamily="18" charset="0"/>
              </a:rPr>
              <a:t>.</a:t>
            </a:r>
            <a:endParaRPr lang="ru-RU" sz="2400" dirty="0">
              <a:latin typeface="Century" panose="020406040505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281144" y="2104010"/>
            <a:ext cx="46089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err="1">
                <a:latin typeface="Century" panose="02040604050505020304" pitchFamily="18" charset="0"/>
              </a:rPr>
              <a:t>Формати</a:t>
            </a:r>
            <a:r>
              <a:rPr lang="ru-RU" sz="2400" b="1" dirty="0">
                <a:latin typeface="Century" panose="02040604050505020304" pitchFamily="18" charset="0"/>
              </a:rPr>
              <a:t> </a:t>
            </a:r>
            <a:r>
              <a:rPr lang="ru-RU" sz="2400" b="1" dirty="0" err="1">
                <a:latin typeface="Century" panose="02040604050505020304" pitchFamily="18" charset="0"/>
              </a:rPr>
              <a:t>використання</a:t>
            </a:r>
            <a:r>
              <a:rPr lang="en-US" sz="2400" b="1" dirty="0">
                <a:latin typeface="Century" panose="02040604050505020304" pitchFamily="18" charset="0"/>
              </a:rPr>
              <a:t> </a:t>
            </a:r>
            <a:r>
              <a:rPr lang="en-US" sz="2400" b="1" dirty="0" err="1">
                <a:latin typeface="Century" panose="02040604050505020304" pitchFamily="18" charset="0"/>
              </a:rPr>
              <a:t>Miro</a:t>
            </a:r>
            <a:r>
              <a:rPr lang="en-US" sz="2400" b="1" dirty="0">
                <a:latin typeface="Century" panose="02040604050505020304" pitchFamily="18" charset="0"/>
              </a:rPr>
              <a:t>:</a:t>
            </a:r>
            <a:r>
              <a:rPr lang="ru-RU" sz="2400" b="1" dirty="0">
                <a:latin typeface="Century" panose="02040604050505020304" pitchFamily="18" charset="0"/>
              </a:rPr>
              <a:t> </a:t>
            </a:r>
            <a:endParaRPr lang="en-US" sz="2400" b="1" dirty="0">
              <a:latin typeface="Century" panose="020406040505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85443" y="1865490"/>
            <a:ext cx="51235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t">
              <a:lnSpc>
                <a:spcPct val="150000"/>
              </a:lnSpc>
            </a:pPr>
            <a:r>
              <a:rPr lang="uk-UA" sz="2400" b="1" dirty="0">
                <a:latin typeface="Century" panose="02040604050505020304" pitchFamily="18" charset="0"/>
              </a:rPr>
              <a:t>Дошка підходить для створення: </a:t>
            </a:r>
          </a:p>
        </p:txBody>
      </p:sp>
    </p:spTree>
    <p:extLst>
      <p:ext uri="{BB962C8B-B14F-4D97-AF65-F5344CB8AC3E}">
        <p14:creationId xmlns:p14="http://schemas.microsoft.com/office/powerpoint/2010/main" val="337520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066" y="202880"/>
            <a:ext cx="3062148" cy="2164802"/>
          </a:xfrm>
          <a:prstGeom prst="rect">
            <a:avLst/>
          </a:prstGeom>
        </p:spPr>
      </p:pic>
      <p:cxnSp>
        <p:nvCxnSpPr>
          <p:cNvPr id="64" name="Прямая соединительная линия 63"/>
          <p:cNvCxnSpPr/>
          <p:nvPr/>
        </p:nvCxnSpPr>
        <p:spPr>
          <a:xfrm flipH="1" flipV="1">
            <a:off x="2743201" y="2254469"/>
            <a:ext cx="6794937" cy="15765"/>
          </a:xfrm>
          <a:prstGeom prst="line">
            <a:avLst/>
          </a:prstGeom>
          <a:ln w="3492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1922669" y="2882599"/>
            <a:ext cx="761546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en-US" sz="2800" dirty="0" err="1" smtClean="0">
                <a:latin typeface="Century" panose="02040604050505020304" pitchFamily="18" charset="0"/>
              </a:rPr>
              <a:t>Padlet</a:t>
            </a:r>
            <a:r>
              <a:rPr lang="en-US" sz="2800" dirty="0" smtClean="0">
                <a:latin typeface="Century" panose="02040604050505020304" pitchFamily="18" charset="0"/>
              </a:rPr>
              <a:t> 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–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ru-RU" sz="2800" dirty="0" err="1" smtClean="0">
                <a:latin typeface="Century" panose="02040604050505020304" pitchFamily="18" charset="0"/>
              </a:rPr>
              <a:t>мультимедійний</a:t>
            </a:r>
            <a:r>
              <a:rPr lang="ru-RU" sz="2800" dirty="0" smtClean="0">
                <a:latin typeface="Century" panose="02040604050505020304" pitchFamily="18" charset="0"/>
              </a:rPr>
              <a:t> </a:t>
            </a:r>
            <a:r>
              <a:rPr lang="ru-RU" sz="2800" dirty="0">
                <a:latin typeface="Century" panose="02040604050505020304" pitchFamily="18" charset="0"/>
              </a:rPr>
              <a:t>ресурс для </a:t>
            </a:r>
            <a:r>
              <a:rPr lang="ru-RU" sz="2800" dirty="0" err="1">
                <a:latin typeface="Century" panose="02040604050505020304" pitchFamily="18" charset="0"/>
              </a:rPr>
              <a:t>створення</a:t>
            </a:r>
            <a:r>
              <a:rPr lang="ru-RU" sz="2800" dirty="0">
                <a:latin typeface="Century" panose="02040604050505020304" pitchFamily="18" charset="0"/>
              </a:rPr>
              <a:t>, </a:t>
            </a:r>
            <a:r>
              <a:rPr lang="ru-RU" sz="2800" dirty="0" err="1">
                <a:latin typeface="Century" panose="02040604050505020304" pitchFamily="18" charset="0"/>
              </a:rPr>
              <a:t>спільного</a:t>
            </a:r>
            <a:r>
              <a:rPr lang="ru-RU" sz="2800" dirty="0">
                <a:latin typeface="Century" panose="02040604050505020304" pitchFamily="18" charset="0"/>
              </a:rPr>
              <a:t> </a:t>
            </a:r>
            <a:r>
              <a:rPr lang="ru-RU" sz="2800" dirty="0" err="1">
                <a:latin typeface="Century" panose="02040604050505020304" pitchFamily="18" charset="0"/>
              </a:rPr>
              <a:t>редагування</a:t>
            </a:r>
            <a:r>
              <a:rPr lang="ru-RU" sz="2800" dirty="0">
                <a:latin typeface="Century" panose="02040604050505020304" pitchFamily="18" charset="0"/>
              </a:rPr>
              <a:t> та </a:t>
            </a:r>
            <a:r>
              <a:rPr lang="ru-RU" sz="2800" dirty="0" err="1">
                <a:latin typeface="Century" panose="02040604050505020304" pitchFamily="18" charset="0"/>
              </a:rPr>
              <a:t>зберігання</a:t>
            </a:r>
            <a:r>
              <a:rPr lang="ru-RU" sz="2800" dirty="0">
                <a:latin typeface="Century" panose="02040604050505020304" pitchFamily="18" charset="0"/>
              </a:rPr>
              <a:t> </a:t>
            </a:r>
            <a:r>
              <a:rPr lang="ru-RU" sz="2800" dirty="0" err="1">
                <a:latin typeface="Century" panose="02040604050505020304" pitchFamily="18" charset="0"/>
              </a:rPr>
              <a:t>інформації</a:t>
            </a:r>
            <a:r>
              <a:rPr lang="ru-RU" sz="2800" dirty="0" smtClean="0">
                <a:latin typeface="Century" panose="02040604050505020304" pitchFamily="18" charset="0"/>
              </a:rPr>
              <a:t>.</a:t>
            </a:r>
            <a:endParaRPr lang="ru-RU" sz="2800" dirty="0">
              <a:latin typeface="Century" panose="02040604050505020304" pitchFamily="18" charset="0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ru-RU" sz="2800" dirty="0" err="1" smtClean="0">
                <a:latin typeface="Century" panose="02040604050505020304" pitchFamily="18" charset="0"/>
              </a:rPr>
              <a:t>Це</a:t>
            </a:r>
            <a:r>
              <a:rPr lang="ru-RU" sz="2800" dirty="0" smtClean="0">
                <a:latin typeface="Century" panose="02040604050505020304" pitchFamily="18" charset="0"/>
              </a:rPr>
              <a:t> </a:t>
            </a:r>
            <a:r>
              <a:rPr lang="ru-RU" sz="2800" dirty="0" err="1">
                <a:latin typeface="Century" panose="02040604050505020304" pitchFamily="18" charset="0"/>
              </a:rPr>
              <a:t>віртуальна</a:t>
            </a:r>
            <a:r>
              <a:rPr lang="ru-RU" sz="2800" dirty="0">
                <a:latin typeface="Century" panose="02040604050505020304" pitchFamily="18" charset="0"/>
              </a:rPr>
              <a:t> </a:t>
            </a:r>
            <a:r>
              <a:rPr lang="ru-RU" sz="2800" dirty="0" err="1">
                <a:latin typeface="Century" panose="02040604050505020304" pitchFamily="18" charset="0"/>
              </a:rPr>
              <a:t>стіна</a:t>
            </a:r>
            <a:r>
              <a:rPr lang="ru-RU" sz="2800" dirty="0">
                <a:latin typeface="Century" panose="02040604050505020304" pitchFamily="18" charset="0"/>
              </a:rPr>
              <a:t>, на яку </a:t>
            </a:r>
            <a:r>
              <a:rPr lang="ru-RU" sz="2800" dirty="0" err="1">
                <a:latin typeface="Century" panose="02040604050505020304" pitchFamily="18" charset="0"/>
              </a:rPr>
              <a:t>можна</a:t>
            </a:r>
            <a:r>
              <a:rPr lang="ru-RU" sz="2800" dirty="0">
                <a:latin typeface="Century" panose="02040604050505020304" pitchFamily="18" charset="0"/>
              </a:rPr>
              <a:t> </a:t>
            </a:r>
            <a:r>
              <a:rPr lang="ru-RU" sz="2800" dirty="0" err="1">
                <a:latin typeface="Century" panose="02040604050505020304" pitchFamily="18" charset="0"/>
              </a:rPr>
              <a:t>прикріплювати</a:t>
            </a:r>
            <a:r>
              <a:rPr lang="ru-RU" sz="2800" dirty="0">
                <a:latin typeface="Century" panose="02040604050505020304" pitchFamily="18" charset="0"/>
              </a:rPr>
              <a:t> фото, </a:t>
            </a:r>
            <a:r>
              <a:rPr lang="ru-RU" sz="2800" dirty="0" err="1">
                <a:latin typeface="Century" panose="02040604050505020304" pitchFamily="18" charset="0"/>
              </a:rPr>
              <a:t>файли</a:t>
            </a:r>
            <a:r>
              <a:rPr lang="ru-RU" sz="2800" dirty="0">
                <a:latin typeface="Century" panose="02040604050505020304" pitchFamily="18" charset="0"/>
              </a:rPr>
              <a:t>, </a:t>
            </a:r>
            <a:r>
              <a:rPr lang="ru-RU" sz="2800" dirty="0" err="1">
                <a:latin typeface="Century" panose="02040604050505020304" pitchFamily="18" charset="0"/>
              </a:rPr>
              <a:t>посилання</a:t>
            </a:r>
            <a:r>
              <a:rPr lang="ru-RU" sz="2800" dirty="0">
                <a:latin typeface="Century" panose="02040604050505020304" pitchFamily="18" charset="0"/>
              </a:rPr>
              <a:t> на </a:t>
            </a:r>
            <a:r>
              <a:rPr lang="ru-RU" sz="2800" dirty="0" err="1">
                <a:latin typeface="Century" panose="02040604050505020304" pitchFamily="18" charset="0"/>
              </a:rPr>
              <a:t>сторінки</a:t>
            </a:r>
            <a:r>
              <a:rPr lang="ru-RU" sz="2800" dirty="0">
                <a:latin typeface="Century" panose="02040604050505020304" pitchFamily="18" charset="0"/>
              </a:rPr>
              <a:t> </a:t>
            </a:r>
            <a:r>
              <a:rPr lang="ru-RU" sz="2800" dirty="0" err="1">
                <a:latin typeface="Century" panose="02040604050505020304" pitchFamily="18" charset="0"/>
              </a:rPr>
              <a:t>Інтернет</a:t>
            </a:r>
            <a:r>
              <a:rPr lang="ru-RU" sz="2800" dirty="0">
                <a:latin typeface="Century" panose="02040604050505020304" pitchFamily="18" charset="0"/>
              </a:rPr>
              <a:t>, </a:t>
            </a:r>
            <a:r>
              <a:rPr lang="ru-RU" sz="2800" dirty="0" err="1">
                <a:latin typeface="Century" panose="02040604050505020304" pitchFamily="18" charset="0"/>
              </a:rPr>
              <a:t>замітки</a:t>
            </a:r>
            <a:r>
              <a:rPr lang="ru-RU" sz="2800" dirty="0">
                <a:latin typeface="Century" panose="02040604050505020304" pitchFamily="18" charset="0"/>
              </a:rPr>
              <a:t>.</a:t>
            </a:r>
            <a:endParaRPr lang="uk-UA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3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28"/>
          <p:cNvCxnSpPr/>
          <p:nvPr/>
        </p:nvCxnSpPr>
        <p:spPr>
          <a:xfrm>
            <a:off x="142527" y="190890"/>
            <a:ext cx="0" cy="106914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5" name="Group 2"/>
            <p:cNvGrpSpPr/>
            <p:nvPr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7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1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9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3"/>
            <p:cNvGrpSpPr/>
            <p:nvPr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1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5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3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4"/>
            <p:cNvGrpSpPr/>
            <p:nvPr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5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9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7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" name="Group 5"/>
            <p:cNvGrpSpPr/>
            <p:nvPr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9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3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1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3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894"/>
            <a:ext cx="1407867" cy="995299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2382096" y="248408"/>
            <a:ext cx="7114179" cy="954107"/>
          </a:xfrm>
          <a:prstGeom prst="rect">
            <a:avLst/>
          </a:prstGeom>
          <a:ln w="41275">
            <a:solidFill>
              <a:schemeClr val="accent2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/>
                </a:solidFill>
                <a:latin typeface="Century" panose="02040604050505020304" pitchFamily="18" charset="0"/>
              </a:rPr>
              <a:t>МОДУЛЬ 2</a:t>
            </a:r>
          </a:p>
          <a:p>
            <a:pPr algn="ctr"/>
            <a:r>
              <a:rPr lang="uk-UA" sz="2800" b="1" dirty="0" err="1" smtClean="0">
                <a:latin typeface="Century" panose="02040604050505020304" pitchFamily="18" charset="0"/>
              </a:rPr>
              <a:t>Можливост</a:t>
            </a:r>
            <a:r>
              <a:rPr lang="en-US" sz="2800" b="1" dirty="0" smtClean="0">
                <a:latin typeface="Century" panose="02040604050505020304" pitchFamily="18" charset="0"/>
              </a:rPr>
              <a:t>і </a:t>
            </a:r>
            <a:r>
              <a:rPr lang="en-US" sz="2800" b="1" dirty="0" err="1" smtClean="0">
                <a:latin typeface="Century" panose="02040604050505020304" pitchFamily="18" charset="0"/>
              </a:rPr>
              <a:t>Padlet</a:t>
            </a:r>
            <a:r>
              <a:rPr lang="en-US" sz="2800" b="1" dirty="0" smtClean="0">
                <a:latin typeface="Century" panose="02040604050505020304" pitchFamily="18" charset="0"/>
              </a:rPr>
              <a:t>:</a:t>
            </a:r>
            <a:r>
              <a:rPr lang="ru-RU" sz="2800" b="1" dirty="0" smtClean="0">
                <a:latin typeface="Century" panose="02040604050505020304" pitchFamily="18" charset="0"/>
              </a:rPr>
              <a:t> </a:t>
            </a:r>
            <a:endParaRPr lang="en-US" sz="2800" b="1" dirty="0">
              <a:latin typeface="Century" panose="020406040505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347218" y="1717681"/>
            <a:ext cx="91839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prstClr val="black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Оперативно розміщувати різні учбові матеріали , будь-яких форматів;</a:t>
            </a:r>
            <a:endParaRPr lang="ru-RU" sz="2400" dirty="0" smtClean="0">
              <a:solidFill>
                <a:prstClr val="black"/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prstClr val="black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Організовувати </a:t>
            </a:r>
            <a:r>
              <a:rPr lang="uk-UA" sz="2400" dirty="0" err="1" smtClean="0">
                <a:solidFill>
                  <a:prstClr val="black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проєктну</a:t>
            </a:r>
            <a:r>
              <a:rPr lang="uk-UA" sz="2400" dirty="0" smtClean="0">
                <a:solidFill>
                  <a:prstClr val="black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 діяльність;</a:t>
            </a:r>
            <a:endParaRPr lang="ru-RU" sz="2400" dirty="0" smtClean="0">
              <a:solidFill>
                <a:prstClr val="black"/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prstClr val="black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Проводити опитування;</a:t>
            </a:r>
            <a:endParaRPr lang="ru-RU" sz="2400" dirty="0" smtClean="0">
              <a:solidFill>
                <a:prstClr val="black"/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prstClr val="black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Організовувати дискусію;</a:t>
            </a:r>
            <a:endParaRPr lang="ru-RU" sz="2400" dirty="0" smtClean="0">
              <a:solidFill>
                <a:prstClr val="black"/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prstClr val="black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Створювати вікторину з відео, аудіо та фотоматеріалами;</a:t>
            </a:r>
            <a:endParaRPr lang="ru-RU" sz="2400" dirty="0" smtClean="0">
              <a:solidFill>
                <a:prstClr val="black"/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prstClr val="black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Робити дошку оголошень;</a:t>
            </a:r>
            <a:endParaRPr lang="ru-RU" sz="2400" dirty="0" smtClean="0">
              <a:solidFill>
                <a:prstClr val="black"/>
              </a:solidFill>
              <a:latin typeface="Century" panose="02040604050505020304" pitchFamily="18" charset="0"/>
              <a:cs typeface="Times New Roman" pitchFamily="18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uk-UA" sz="2400" dirty="0" smtClean="0">
                <a:solidFill>
                  <a:prstClr val="black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Створювати власну фотогалерею</a:t>
            </a:r>
            <a:r>
              <a:rPr lang="ru-RU" sz="2400" dirty="0" smtClean="0">
                <a:solidFill>
                  <a:prstClr val="black"/>
                </a:solidFill>
                <a:latin typeface="Century" panose="02040604050505020304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uk-UA" sz="2400" dirty="0" smtClean="0">
              <a:solidFill>
                <a:prstClr val="black"/>
              </a:solidFill>
              <a:latin typeface="Century" panose="02040604050505020304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" r="258"/>
          <a:stretch>
            <a:fillRect/>
          </a:stretch>
        </p:blipFill>
        <p:spPr/>
      </p:pic>
      <p:pic>
        <p:nvPicPr>
          <p:cNvPr id="8" name="Рисунок 7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" b="515"/>
          <a:stretch>
            <a:fillRect/>
          </a:stretch>
        </p:blipFill>
        <p:spPr/>
      </p:pic>
      <p:pic>
        <p:nvPicPr>
          <p:cNvPr id="7" name="Рисунок 6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" b="3268"/>
          <a:stretch>
            <a:fillRect/>
          </a:stretch>
        </p:blipFill>
        <p:spPr/>
      </p:pic>
      <p:sp>
        <p:nvSpPr>
          <p:cNvPr id="11" name="Rounded Rectangle 10"/>
          <p:cNvSpPr/>
          <p:nvPr/>
        </p:nvSpPr>
        <p:spPr>
          <a:xfrm>
            <a:off x="574147" y="1758463"/>
            <a:ext cx="3471828" cy="3291839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358247" y="1758463"/>
            <a:ext cx="3471828" cy="3291839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8142347" y="1758463"/>
            <a:ext cx="3471828" cy="3291839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254718" y="5468029"/>
            <a:ext cx="211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00" dirty="0" smtClean="0">
                <a:latin typeface="+mj-lt"/>
              </a:rPr>
              <a:t>FACEBOOK</a:t>
            </a:r>
            <a:r>
              <a:rPr lang="en-US" sz="1400" spc="300" dirty="0" smtClean="0">
                <a:solidFill>
                  <a:schemeClr val="bg1"/>
                </a:solidFill>
                <a:latin typeface="+mj-lt"/>
              </a:rPr>
              <a:t> </a:t>
            </a:r>
            <a:endParaRPr lang="en-US" sz="1400" spc="3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892490" y="5786401"/>
            <a:ext cx="642833" cy="0"/>
          </a:xfrm>
          <a:prstGeom prst="line">
            <a:avLst/>
          </a:prstGeom>
          <a:ln w="254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16720" y="5460513"/>
            <a:ext cx="211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spc="300" dirty="0" smtClean="0">
                <a:latin typeface="+mj-lt"/>
              </a:rPr>
              <a:t>КА «Персонал»</a:t>
            </a:r>
            <a:endParaRPr lang="en-US" sz="1400" spc="300" dirty="0"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2522" y="5116700"/>
            <a:ext cx="3255075" cy="34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48262" y="371603"/>
            <a:ext cx="4695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>
                <a:latin typeface="Century" panose="02040604050505020304" pitchFamily="18" charset="0"/>
              </a:rPr>
              <a:t>З Вами на зв'язку </a:t>
            </a:r>
            <a:r>
              <a:rPr lang="uk-UA" sz="3600" b="1" dirty="0">
                <a:latin typeface="Century" panose="02040604050505020304" pitchFamily="18" charset="0"/>
                <a:sym typeface="Wingdings" panose="05000000000000000000" pitchFamily="2" charset="2"/>
              </a:rPr>
              <a:t></a:t>
            </a:r>
            <a:endParaRPr lang="en-US" sz="3600" b="1" dirty="0">
              <a:latin typeface="Century" panose="02040604050505020304" pitchFamily="18" charset="0"/>
            </a:endParaRPr>
          </a:p>
        </p:txBody>
      </p:sp>
      <p:cxnSp>
        <p:nvCxnSpPr>
          <p:cNvPr id="25" name="Straight Connector 14"/>
          <p:cNvCxnSpPr/>
          <p:nvPr/>
        </p:nvCxnSpPr>
        <p:spPr>
          <a:xfrm>
            <a:off x="5752910" y="5753047"/>
            <a:ext cx="642833" cy="0"/>
          </a:xfrm>
          <a:prstGeom prst="line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4"/>
          <p:cNvCxnSpPr/>
          <p:nvPr/>
        </p:nvCxnSpPr>
        <p:spPr>
          <a:xfrm>
            <a:off x="9525696" y="5721942"/>
            <a:ext cx="642833" cy="0"/>
          </a:xfrm>
          <a:prstGeom prst="line">
            <a:avLst/>
          </a:prstGeom>
          <a:ln w="254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821767" y="5468542"/>
            <a:ext cx="211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00" dirty="0" smtClean="0">
                <a:latin typeface="+mj-lt"/>
              </a:rPr>
              <a:t>INSTAGRAM</a:t>
            </a:r>
            <a:endParaRPr lang="en-US" sz="1400" spc="300" dirty="0">
              <a:latin typeface="+mj-lt"/>
            </a:endParaRPr>
          </a:p>
        </p:txBody>
      </p:sp>
      <p:grpSp>
        <p:nvGrpSpPr>
          <p:cNvPr id="29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30" name="Group 2"/>
            <p:cNvGrpSpPr/>
            <p:nvPr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52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56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54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"/>
            <p:cNvGrpSpPr/>
            <p:nvPr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46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50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48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2" name="Group 4"/>
            <p:cNvGrpSpPr/>
            <p:nvPr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40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4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42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3" name="Group 5"/>
            <p:cNvGrpSpPr/>
            <p:nvPr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34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8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6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58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31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440</Words>
  <Application>Microsoft Office PowerPoint</Application>
  <PresentationFormat>Произвольный</PresentationFormat>
  <Paragraphs>127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Alina</dc:creator>
  <cp:lastModifiedBy>Admin</cp:lastModifiedBy>
  <cp:revision>33</cp:revision>
  <dcterms:created xsi:type="dcterms:W3CDTF">2021-06-08T12:49:28Z</dcterms:created>
  <dcterms:modified xsi:type="dcterms:W3CDTF">2021-06-23T07:48:07Z</dcterms:modified>
</cp:coreProperties>
</file>