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62" r:id="rId4"/>
    <p:sldId id="263" r:id="rId5"/>
    <p:sldId id="267" r:id="rId6"/>
    <p:sldId id="266" r:id="rId7"/>
    <p:sldId id="264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8" autoAdjust="0"/>
    <p:restoredTop sz="94660"/>
  </p:normalViewPr>
  <p:slideViewPr>
    <p:cSldViewPr snapToGrid="0">
      <p:cViewPr varScale="1">
        <p:scale>
          <a:sx n="69" d="100"/>
          <a:sy n="69" d="100"/>
        </p:scale>
        <p:origin x="-28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81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31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9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3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42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4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15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98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8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072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64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66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863548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351722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8375374" y="1643271"/>
            <a:ext cx="2464904" cy="2464904"/>
          </a:xfrm>
          <a:prstGeom prst="ellipse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8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358247" y="1758463"/>
            <a:ext cx="3471828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8142346" y="1758463"/>
            <a:ext cx="3471829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574146" y="1758463"/>
            <a:ext cx="3471829" cy="3291839"/>
          </a:xfrm>
          <a:prstGeom prst="round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31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91047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63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74659-F824-4894-B1B2-824E5E98BD15}" type="datetimeFigureOut">
              <a:rPr lang="en-US" smtClean="0"/>
              <a:t>6/30/2021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DD532-4EBC-49F2-97BC-57EBB25E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4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" t="29614" r="52949" b="1538"/>
          <a:stretch/>
        </p:blipFill>
        <p:spPr>
          <a:xfrm>
            <a:off x="7606403" y="1677574"/>
            <a:ext cx="4429177" cy="3855023"/>
          </a:xfrm>
        </p:spPr>
      </p:pic>
      <p:sp>
        <p:nvSpPr>
          <p:cNvPr id="7" name="TextBox 6"/>
          <p:cNvSpPr txBox="1"/>
          <p:nvPr/>
        </p:nvSpPr>
        <p:spPr>
          <a:xfrm>
            <a:off x="122973" y="3303819"/>
            <a:ext cx="55292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8000" b="1" dirty="0" smtClean="0">
                <a:latin typeface="Century" panose="02040604050505020304" pitchFamily="18" charset="0"/>
              </a:rPr>
              <a:t>Платформ</a:t>
            </a:r>
          </a:p>
        </p:txBody>
      </p:sp>
      <p:pic>
        <p:nvPicPr>
          <p:cNvPr id="10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732" y="234088"/>
            <a:ext cx="2415126" cy="96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137587" y="-505800"/>
            <a:ext cx="7032694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Box</a:t>
            </a:r>
            <a:endParaRPr lang="en-US" sz="300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05" y="-626642"/>
            <a:ext cx="74834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0" b="1" dirty="0" smtClean="0">
                <a:solidFill>
                  <a:schemeClr val="accent4">
                    <a:lumMod val="60000"/>
                    <a:lumOff val="40000"/>
                    <a:alpha val="3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</a:rPr>
              <a:t>Box</a:t>
            </a:r>
            <a:endParaRPr lang="en-US" sz="30000" b="1" dirty="0">
              <a:solidFill>
                <a:schemeClr val="accent4">
                  <a:lumMod val="60000"/>
                  <a:lumOff val="40000"/>
                  <a:alpha val="30000"/>
                </a:schemeClr>
              </a:solidFill>
              <a:latin typeface="Century Gothic" panose="020B050202020202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9" b="18743"/>
          <a:stretch/>
        </p:blipFill>
        <p:spPr>
          <a:xfrm>
            <a:off x="4477500" y="5677899"/>
            <a:ext cx="3325715" cy="11046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22973" y="4348483"/>
            <a:ext cx="5766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4800" b="1" dirty="0">
                <a:latin typeface="Century" panose="02040604050505020304" pitchFamily="18" charset="0"/>
              </a:rPr>
              <a:t>для </a:t>
            </a:r>
            <a:r>
              <a:rPr lang="uk-UA" sz="4800" b="1" dirty="0" smtClean="0">
                <a:latin typeface="Century" panose="02040604050505020304" pitchFamily="18" charset="0"/>
              </a:rPr>
              <a:t>роботи онлайн</a:t>
            </a:r>
            <a:endParaRPr lang="en-US" sz="4800" b="1" dirty="0">
              <a:latin typeface="Century" panose="02040604050505020304" pitchFamily="18" charset="0"/>
            </a:endParaRPr>
          </a:p>
        </p:txBody>
      </p:sp>
      <p:grpSp>
        <p:nvGrpSpPr>
          <p:cNvPr id="9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1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25618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07599" y="618588"/>
            <a:ext cx="5613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Команда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онлайн</a:t>
            </a:r>
            <a:r>
              <a:rPr 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-</a:t>
            </a:r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курсу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8418" y="4282176"/>
            <a:ext cx="2179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latin typeface="Century" panose="02040604050505020304" pitchFamily="18" charset="0"/>
              </a:rPr>
              <a:t>Расулова Аліна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6437" y="4276848"/>
            <a:ext cx="1942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uk-UA" sz="2000" b="1" dirty="0" smtClean="0">
                <a:latin typeface="Century" panose="02040604050505020304" pitchFamily="18" charset="0"/>
              </a:rPr>
              <a:t>Кивенко Анна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pic>
        <p:nvPicPr>
          <p:cNvPr id="3" name="Рисунок 2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>
          <a:xfrm flipH="1">
            <a:off x="4942730" y="1776584"/>
            <a:ext cx="2304234" cy="2304234"/>
          </a:xfrm>
        </p:spPr>
      </p:pic>
      <p:sp>
        <p:nvSpPr>
          <p:cNvPr id="32" name="TextBox 31"/>
          <p:cNvSpPr txBox="1"/>
          <p:nvPr/>
        </p:nvSpPr>
        <p:spPr>
          <a:xfrm>
            <a:off x="4937620" y="4282176"/>
            <a:ext cx="2324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b="1" dirty="0" smtClean="0">
                <a:latin typeface="Century" panose="02040604050505020304" pitchFamily="18" charset="0"/>
              </a:rPr>
              <a:t>Діана Посипайко</a:t>
            </a:r>
            <a:endParaRPr lang="en-US" sz="2000" b="1" dirty="0"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5321" y="5059099"/>
            <a:ext cx="25683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С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reator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 онлайн-подій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36437" y="5003800"/>
            <a:ext cx="200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Рекрутер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77802" y="5003800"/>
            <a:ext cx="20008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HR-</a:t>
            </a:r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консультант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Рекрутер</a:t>
            </a:r>
          </a:p>
          <a:p>
            <a:pPr algn="ctr"/>
            <a:r>
              <a:rPr lang="uk-UA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КА «Персонал»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grpSp>
        <p:nvGrpSpPr>
          <p:cNvPr id="16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17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43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7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5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7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1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9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7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5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0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1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5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3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11" name="Прямая соединительная линия 10"/>
          <p:cNvCxnSpPr/>
          <p:nvPr/>
        </p:nvCxnSpPr>
        <p:spPr>
          <a:xfrm>
            <a:off x="4113244" y="4168751"/>
            <a:ext cx="3838" cy="1901849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8063201" y="4108175"/>
            <a:ext cx="3838" cy="1901849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" b="20649"/>
          <a:stretch/>
        </p:blipFill>
        <p:spPr>
          <a:xfrm>
            <a:off x="8523945" y="1776584"/>
            <a:ext cx="2167760" cy="2167760"/>
          </a:xfrm>
        </p:spPr>
      </p:pic>
      <p:pic>
        <p:nvPicPr>
          <p:cNvPr id="10" name="Рисунок 9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" t="6983" r="1902" b="19878"/>
          <a:stretch/>
        </p:blipFill>
        <p:spPr>
          <a:xfrm flipH="1">
            <a:off x="1500293" y="1870841"/>
            <a:ext cx="2165455" cy="2157000"/>
          </a:xfrm>
        </p:spPr>
      </p:pic>
    </p:spTree>
    <p:extLst>
      <p:ext uri="{BB962C8B-B14F-4D97-AF65-F5344CB8AC3E}">
        <p14:creationId xmlns:p14="http://schemas.microsoft.com/office/powerpoint/2010/main" val="299268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9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35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9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7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9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3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1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5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23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7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5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7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1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9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" name="Рисунок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0" b="2920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750521" y="681925"/>
            <a:ext cx="29306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НАШІ </a:t>
            </a:r>
          </a:p>
          <a:p>
            <a:pPr algn="ctr"/>
            <a:r>
              <a:rPr lang="uk-UA" sz="4000" b="1" dirty="0" smtClean="0">
                <a:solidFill>
                  <a:schemeClr val="accent2"/>
                </a:solidFill>
                <a:latin typeface="Century" panose="02040604050505020304" pitchFamily="18" charset="0"/>
              </a:rPr>
              <a:t>ПОСЛУГИ</a:t>
            </a:r>
            <a:endParaRPr lang="en-US" sz="4000" b="1" dirty="0">
              <a:solidFill>
                <a:schemeClr val="accent2"/>
              </a:solidFill>
              <a:latin typeface="Century" panose="020406040505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7844" y="2619089"/>
            <a:ext cx="38439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Підбір персоналу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Тренінги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Курсове навчання</a:t>
            </a:r>
          </a:p>
          <a:p>
            <a:pPr marL="457200" indent="-457200">
              <a:buFont typeface="Century" panose="02040604050505020304" pitchFamily="18" charset="0"/>
              <a:buChar char="♦"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" panose="02040604050505020304" pitchFamily="18" charset="0"/>
              </a:rPr>
              <a:t>Маркетингові дослідження</a:t>
            </a:r>
            <a:endParaRPr 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7844" y="6076294"/>
            <a:ext cx="11824156" cy="493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spc="300" dirty="0" smtClean="0">
                <a:latin typeface="Century" panose="02040604050505020304" pitchFamily="18" charset="0"/>
              </a:rPr>
              <a:t>ДОПОМАГАЄМО КОМПАНІЯМ ТА ЛЮДЯМ СТАВАТИ </a:t>
            </a:r>
            <a:r>
              <a:rPr lang="ru-RU" sz="2000" spc="300" dirty="0" smtClean="0">
                <a:solidFill>
                  <a:srgbClr val="00B050"/>
                </a:solidFill>
                <a:latin typeface="Century" panose="02040604050505020304" pitchFamily="18" charset="0"/>
              </a:rPr>
              <a:t>УСПІШНИМИ!</a:t>
            </a:r>
            <a:endParaRPr lang="en-US" sz="1400" spc="300" dirty="0" smtClean="0">
              <a:solidFill>
                <a:srgbClr val="00B050"/>
              </a:solidFill>
              <a:latin typeface="Century" panose="020406040505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-2" y="5910470"/>
            <a:ext cx="12192002" cy="0"/>
          </a:xfrm>
          <a:prstGeom prst="line">
            <a:avLst/>
          </a:prstGeom>
          <a:ln w="3492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0"/>
            <a:ext cx="4541520" cy="5910470"/>
          </a:xfrm>
          <a:prstGeom prst="rect">
            <a:avLst/>
          </a:prstGeom>
          <a:solidFill>
            <a:srgbClr val="00B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5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Прямоугольник 1"/>
          <p:cNvSpPr/>
          <p:nvPr/>
        </p:nvSpPr>
        <p:spPr>
          <a:xfrm>
            <a:off x="3941201" y="1566815"/>
            <a:ext cx="4036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0000"/>
                </a:solidFill>
                <a:latin typeface="Century" panose="02040604050505020304" pitchFamily="18" charset="0"/>
              </a:rPr>
              <a:t>Розпаковуємо </a:t>
            </a:r>
            <a:r>
              <a:rPr lang="en-US" sz="3200" b="1" dirty="0">
                <a:solidFill>
                  <a:srgbClr val="000000"/>
                </a:solidFill>
                <a:latin typeface="Century" panose="02040604050505020304" pitchFamily="18" charset="0"/>
              </a:rPr>
              <a:t>BOX:</a:t>
            </a:r>
            <a:endParaRPr lang="en-US" sz="3200" dirty="0">
              <a:latin typeface="Century" panose="020406040505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82096" y="248408"/>
            <a:ext cx="7114179" cy="954107"/>
          </a:xfrm>
          <a:prstGeom prst="rect">
            <a:avLst/>
          </a:prstGeom>
          <a:ln w="41275">
            <a:solidFill>
              <a:schemeClr val="accent1"/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  <a:latin typeface="Century" panose="02040604050505020304" pitchFamily="18" charset="0"/>
              </a:rPr>
              <a:t>МОДУЛЬ 2</a:t>
            </a:r>
          </a:p>
          <a:p>
            <a:pPr algn="ctr"/>
            <a:r>
              <a:rPr lang="ru-RU" sz="2800" b="1" dirty="0" smtClean="0">
                <a:latin typeface="Century" panose="02040604050505020304" pitchFamily="18" charset="0"/>
              </a:rPr>
              <a:t>ОНЛАЙН-КОМУНІКАЦІЯ </a:t>
            </a:r>
            <a:endParaRPr lang="en-US" sz="2800" b="1" dirty="0">
              <a:latin typeface="Century" panose="02040604050505020304" pitchFamily="18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4833" y1="79500" x2="34833" y2="79500"/>
                        <a14:backgroundMark x1="32333" y1="77333" x2="32333" y2="77333"/>
                        <a14:backgroundMark x1="32333" y1="77333" x2="32333" y2="77333"/>
                        <a14:backgroundMark x1="29167" y1="73500" x2="54333" y2="8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859"/>
          <a:stretch/>
        </p:blipFill>
        <p:spPr>
          <a:xfrm>
            <a:off x="3392450" y="3462206"/>
            <a:ext cx="5134185" cy="3395794"/>
          </a:xfrm>
          <a:prstGeom prst="rect">
            <a:avLst/>
          </a:prstGeom>
        </p:spPr>
      </p:pic>
      <p:pic>
        <p:nvPicPr>
          <p:cNvPr id="37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Скругленная соединительная линия 34"/>
          <p:cNvCxnSpPr/>
          <p:nvPr/>
        </p:nvCxnSpPr>
        <p:spPr>
          <a:xfrm rot="16200000" flipV="1">
            <a:off x="3716770" y="4192323"/>
            <a:ext cx="1675845" cy="1013911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кругленная соединительная линия 39"/>
          <p:cNvCxnSpPr/>
          <p:nvPr/>
        </p:nvCxnSpPr>
        <p:spPr>
          <a:xfrm rot="5400000" flipH="1" flipV="1">
            <a:off x="6094731" y="4143674"/>
            <a:ext cx="1976452" cy="1258814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512" y="2932977"/>
            <a:ext cx="3054572" cy="626426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56" y="2706410"/>
            <a:ext cx="1079560" cy="107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5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2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942153"/>
              </p:ext>
            </p:extLst>
          </p:nvPr>
        </p:nvGraphicFramePr>
        <p:xfrm>
          <a:off x="1899973" y="578245"/>
          <a:ext cx="8203025" cy="587797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475604">
                  <a:extLst>
                    <a:ext uri="{9D8B030D-6E8A-4147-A177-3AD203B41FA5}">
                      <a16:colId xmlns="" xmlns:a16="http://schemas.microsoft.com/office/drawing/2014/main" val="3391106890"/>
                    </a:ext>
                  </a:extLst>
                </a:gridCol>
                <a:gridCol w="3959586">
                  <a:extLst>
                    <a:ext uri="{9D8B030D-6E8A-4147-A177-3AD203B41FA5}">
                      <a16:colId xmlns="" xmlns:a16="http://schemas.microsoft.com/office/drawing/2014/main" val="1156745725"/>
                    </a:ext>
                  </a:extLst>
                </a:gridCol>
                <a:gridCol w="1845040">
                  <a:extLst>
                    <a:ext uri="{9D8B030D-6E8A-4147-A177-3AD203B41FA5}">
                      <a16:colId xmlns="" xmlns:a16="http://schemas.microsoft.com/office/drawing/2014/main" val="559874233"/>
                    </a:ext>
                  </a:extLst>
                </a:gridCol>
                <a:gridCol w="1922795">
                  <a:extLst>
                    <a:ext uri="{9D8B030D-6E8A-4147-A177-3AD203B41FA5}">
                      <a16:colId xmlns="" xmlns:a16="http://schemas.microsoft.com/office/drawing/2014/main" val="2111494489"/>
                    </a:ext>
                  </a:extLst>
                </a:gridCol>
              </a:tblGrid>
              <a:tr h="2938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№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СКЛАДОВІ</a:t>
                      </a:r>
                      <a:r>
                        <a:rPr lang="uk-UA" sz="1600" baseline="0" dirty="0" smtClean="0">
                          <a:effectLst/>
                          <a:latin typeface="Century" panose="02040604050505020304" pitchFamily="18" charset="0"/>
                        </a:rPr>
                        <a:t> ПЛАТФОРМИ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entury" panose="02040604050505020304" pitchFamily="18" charset="0"/>
                        </a:rPr>
                        <a:t>JAMBOARD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entury" panose="02040604050505020304" pitchFamily="18" charset="0"/>
                        </a:rPr>
                        <a:t>TRELLO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0193741"/>
                  </a:ext>
                </a:extLst>
              </a:tr>
              <a:tr h="29389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en-US" sz="1600" dirty="0" smtClean="0">
                          <a:effectLst/>
                          <a:latin typeface="Century" panose="02040604050505020304" pitchFamily="18" charset="0"/>
                        </a:rPr>
                        <a:t>1</a:t>
                      </a: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Century" panose="02040604050505020304" pitchFamily="18" charset="0"/>
                        </a:rPr>
                        <a:t>Вільний доступ + РЕЄСТРАЦІЯ</a:t>
                      </a:r>
                      <a:endParaRPr lang="en-US" sz="105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37998335"/>
                  </a:ext>
                </a:extLst>
              </a:tr>
              <a:tr h="29389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2.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Безкоштовна версія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1922329"/>
                  </a:ext>
                </a:extLst>
              </a:tr>
              <a:tr h="29389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entury" panose="02040604050505020304" pitchFamily="18" charset="0"/>
                        </a:rPr>
                        <a:t>3.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Співпраця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в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режимі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реального часу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8721355"/>
                  </a:ext>
                </a:extLst>
              </a:tr>
              <a:tr h="5877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 4.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Переклад платформи на </a:t>
                      </a:r>
                      <a:r>
                        <a:rPr lang="uk-UA" sz="1600" dirty="0" err="1">
                          <a:effectLst/>
                          <a:latin typeface="Century" panose="02040604050505020304" pitchFamily="18" charset="0"/>
                        </a:rPr>
                        <a:t>укр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. або рос. мови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77520180"/>
                  </a:ext>
                </a:extLst>
              </a:tr>
              <a:tr h="29389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 5.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Базовий інструментарій для роботи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036383"/>
                  </a:ext>
                </a:extLst>
              </a:tr>
              <a:tr h="29389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entury" panose="02040604050505020304" pitchFamily="18" charset="0"/>
                        </a:rPr>
                        <a:t>6.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Готові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шаблони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 + власний дизайн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-, але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2160593"/>
                  </a:ext>
                </a:extLst>
              </a:tr>
              <a:tr h="5877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7.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Збереження/завантаження презентацій/файлів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+, але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+, але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05183429"/>
                  </a:ext>
                </a:extLst>
              </a:tr>
              <a:tr h="5877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8.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Використання </a:t>
                      </a:r>
                      <a:r>
                        <a:rPr lang="uk-UA" sz="1600" dirty="0" err="1">
                          <a:effectLst/>
                          <a:latin typeface="Century" panose="02040604050505020304" pitchFamily="18" charset="0"/>
                        </a:rPr>
                        <a:t>фотохостингу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/відео/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gif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 файлів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-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-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60801677"/>
                  </a:ext>
                </a:extLst>
              </a:tr>
              <a:tr h="29389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 9.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Створення презентацій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-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7345573"/>
                  </a:ext>
                </a:extLst>
              </a:tr>
              <a:tr h="5877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ru-RU" sz="1600" dirty="0" smtClean="0">
                          <a:effectLst/>
                          <a:latin typeface="Century" panose="02040604050505020304" pitchFamily="18" charset="0"/>
                        </a:rPr>
                        <a:t>10.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Кількість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дошок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що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можна</a:t>
                      </a:r>
                      <a:r>
                        <a:rPr lang="ru-RU" sz="1600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Century" panose="02040604050505020304" pitchFamily="18" charset="0"/>
                        </a:rPr>
                        <a:t>редагувати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 </a:t>
                      </a:r>
                      <a:r>
                        <a:rPr lang="uk-UA" sz="1600" b="1" dirty="0" smtClean="0">
                          <a:effectLst/>
                          <a:latin typeface="Century" panose="02040604050505020304" pitchFamily="18" charset="0"/>
                        </a:rPr>
                        <a:t>20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10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73189565"/>
                  </a:ext>
                </a:extLst>
              </a:tr>
              <a:tr h="5877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11.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Необмежена аудиторія (підключення інших учасників)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+, але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1892030"/>
                  </a:ext>
                </a:extLst>
              </a:tr>
              <a:tr h="29389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12.</a:t>
                      </a: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Інтеграція з іншими платформами 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entury" panose="02040604050505020304" pitchFamily="18" charset="0"/>
                          <a:ea typeface="+mn-ea"/>
                          <a:cs typeface="+mn-cs"/>
                        </a:rPr>
                        <a:t>+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1093703"/>
                  </a:ext>
                </a:extLst>
              </a:tr>
              <a:tr h="5877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 </a:t>
                      </a:r>
                      <a:r>
                        <a:rPr lang="uk-UA" sz="1600" dirty="0" smtClean="0">
                          <a:effectLst/>
                          <a:latin typeface="Century" panose="02040604050505020304" pitchFamily="18" charset="0"/>
                        </a:rPr>
                        <a:t>13.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Century" panose="02040604050505020304" pitchFamily="18" charset="0"/>
                        </a:rPr>
                        <a:t>Додаток для смартфону (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play market; </a:t>
                      </a:r>
                      <a:r>
                        <a:rPr lang="en-US" sz="1600" dirty="0" err="1">
                          <a:effectLst/>
                          <a:latin typeface="Century" panose="02040604050505020304" pitchFamily="18" charset="0"/>
                        </a:rPr>
                        <a:t>appstore</a:t>
                      </a:r>
                      <a:r>
                        <a:rPr lang="en-US" sz="1600" dirty="0">
                          <a:effectLst/>
                          <a:latin typeface="Century" panose="02040604050505020304" pitchFamily="18" charset="0"/>
                        </a:rPr>
                        <a:t>)</a:t>
                      </a:r>
                      <a:endParaRPr lang="en-US" sz="1050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b="1" dirty="0">
                          <a:effectLst/>
                          <a:latin typeface="Century" panose="02040604050505020304" pitchFamily="18" charset="0"/>
                        </a:rPr>
                        <a:t>+</a:t>
                      </a:r>
                      <a:endParaRPr lang="en-US" sz="1050" b="1" dirty="0">
                        <a:effectLst/>
                        <a:latin typeface="Century" panose="020406040505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209" marR="532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7074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31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56" y="550677"/>
            <a:ext cx="1949837" cy="39986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78507" y="1444428"/>
            <a:ext cx="87180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Century" panose="02040604050505020304" pitchFamily="18" charset="0"/>
              </a:rPr>
              <a:t>Онлайн-</a:t>
            </a:r>
            <a:r>
              <a:rPr lang="ru-RU" sz="2000" dirty="0" err="1" smtClean="0">
                <a:latin typeface="Century" panose="02040604050505020304" pitchFamily="18" charset="0"/>
              </a:rPr>
              <a:t>серв</a:t>
            </a:r>
            <a:r>
              <a:rPr lang="uk-UA" sz="2000" dirty="0" smtClean="0">
                <a:latin typeface="Century" panose="02040604050505020304" pitchFamily="18" charset="0"/>
              </a:rPr>
              <a:t>і</a:t>
            </a:r>
            <a:r>
              <a:rPr lang="ru-RU" sz="2000" dirty="0" smtClean="0">
                <a:latin typeface="Century" panose="02040604050505020304" pitchFamily="18" charset="0"/>
              </a:rPr>
              <a:t>с </a:t>
            </a:r>
            <a:r>
              <a:rPr lang="ru-RU" sz="2000" b="1" dirty="0" err="1">
                <a:latin typeface="Century" panose="02040604050505020304" pitchFamily="18" charset="0"/>
              </a:rPr>
              <a:t>Trello</a:t>
            </a:r>
            <a:r>
              <a:rPr lang="ru-RU" sz="2000" dirty="0">
                <a:latin typeface="Century" panose="02040604050505020304" pitchFamily="18" charset="0"/>
              </a:rPr>
              <a:t> – </a:t>
            </a:r>
            <a:r>
              <a:rPr lang="ru-RU" sz="2000" dirty="0" err="1" smtClean="0">
                <a:latin typeface="Century" panose="02040604050505020304" pitchFamily="18" charset="0"/>
              </a:rPr>
              <a:t>це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err="1" smtClean="0">
                <a:latin typeface="Century" panose="02040604050505020304" pitchFamily="18" charset="0"/>
              </a:rPr>
              <a:t>універсальний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err="1">
                <a:latin typeface="Century" panose="02040604050505020304" pitchFamily="18" charset="0"/>
              </a:rPr>
              <a:t>і</a:t>
            </a:r>
            <a:r>
              <a:rPr lang="ru-RU" sz="2000" dirty="0" err="1" smtClean="0">
                <a:latin typeface="Century" panose="02040604050505020304" pitchFamily="18" charset="0"/>
              </a:rPr>
              <a:t>нструмент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>
                <a:latin typeface="Century" panose="02040604050505020304" pitchFamily="18" charset="0"/>
              </a:rPr>
              <a:t>для </a:t>
            </a:r>
            <a:r>
              <a:rPr lang="ru-RU" sz="2000" dirty="0" err="1" smtClean="0">
                <a:latin typeface="Century" panose="02040604050505020304" pitchFamily="18" charset="0"/>
              </a:rPr>
              <a:t>керування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err="1" smtClean="0">
                <a:latin typeface="Century" panose="02040604050505020304" pitchFamily="18" charset="0"/>
              </a:rPr>
              <a:t>робочими</a:t>
            </a:r>
            <a:r>
              <a:rPr lang="ru-RU" sz="2000" dirty="0" smtClean="0">
                <a:latin typeface="Century" panose="02040604050505020304" pitchFamily="18" charset="0"/>
              </a:rPr>
              <a:t> та </a:t>
            </a:r>
            <a:r>
              <a:rPr lang="ru-RU" sz="2000" dirty="0" err="1" smtClean="0">
                <a:latin typeface="Century" panose="02040604050505020304" pitchFamily="18" charset="0"/>
              </a:rPr>
              <a:t>особистими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err="1" smtClean="0">
                <a:latin typeface="Century" panose="02040604050505020304" pitchFamily="18" charset="0"/>
              </a:rPr>
              <a:t>проєктами</a:t>
            </a:r>
            <a:r>
              <a:rPr lang="ru-RU" sz="2000" dirty="0">
                <a:latin typeface="Century" panose="02040604050505020304" pitchFamily="18" charset="0"/>
              </a:rPr>
              <a:t>. </a:t>
            </a:r>
            <a:r>
              <a:rPr lang="ru-RU" sz="2000" dirty="0" err="1" smtClean="0">
                <a:latin typeface="Century" panose="02040604050505020304" pitchFamily="18" charset="0"/>
              </a:rPr>
              <a:t>Користувачі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err="1" smtClean="0">
                <a:latin typeface="Century" panose="02040604050505020304" pitchFamily="18" charset="0"/>
              </a:rPr>
              <a:t>цінять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err="1" smtClean="0">
                <a:latin typeface="Century" panose="02040604050505020304" pitchFamily="18" charset="0"/>
              </a:rPr>
              <a:t>його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>
                <a:latin typeface="Century" panose="02040604050505020304" pitchFamily="18" charset="0"/>
              </a:rPr>
              <a:t>за простоту </a:t>
            </a:r>
            <a:r>
              <a:rPr lang="ru-RU" sz="2000" dirty="0" smtClean="0">
                <a:latin typeface="Century" panose="02040604050505020304" pitchFamily="18" charset="0"/>
              </a:rPr>
              <a:t>і </a:t>
            </a:r>
            <a:r>
              <a:rPr lang="ru-RU" sz="2000" dirty="0" err="1" smtClean="0">
                <a:latin typeface="Century" panose="02040604050505020304" pitchFamily="18" charset="0"/>
              </a:rPr>
              <a:t>зручність</a:t>
            </a:r>
            <a:r>
              <a:rPr lang="ru-RU" sz="2000" dirty="0" smtClean="0">
                <a:latin typeface="Century" panose="02040604050505020304" pitchFamily="18" charset="0"/>
              </a:rPr>
              <a:t>, </a:t>
            </a:r>
            <a:r>
              <a:rPr lang="ru-RU" sz="2000" dirty="0">
                <a:latin typeface="Century" panose="02040604050505020304" pitchFamily="18" charset="0"/>
              </a:rPr>
              <a:t>а </a:t>
            </a:r>
            <a:r>
              <a:rPr lang="ru-RU" sz="2000" dirty="0" err="1" smtClean="0">
                <a:latin typeface="Century" panose="02040604050505020304" pitchFamily="18" charset="0"/>
              </a:rPr>
              <a:t>також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>
                <a:latin typeface="Century" panose="02040604050505020304" pitchFamily="18" charset="0"/>
              </a:rPr>
              <a:t>за </a:t>
            </a:r>
            <a:r>
              <a:rPr lang="ru-RU" sz="2000" dirty="0" smtClean="0">
                <a:latin typeface="Century" panose="02040604050505020304" pitchFamily="18" charset="0"/>
              </a:rPr>
              <a:t>практично </a:t>
            </a:r>
            <a:r>
              <a:rPr lang="ru-RU" sz="2000" dirty="0" err="1" smtClean="0">
                <a:latin typeface="Century" panose="02040604050505020304" pitchFamily="18" charset="0"/>
              </a:rPr>
              <a:t>необмежений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 err="1" smtClean="0">
                <a:latin typeface="Century" panose="02040604050505020304" pitchFamily="18" charset="0"/>
              </a:rPr>
              <a:t>безкоштовний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r>
              <a:rPr lang="ru-RU" sz="2000" dirty="0">
                <a:latin typeface="Century" panose="02040604050505020304" pitchFamily="18" charset="0"/>
              </a:rPr>
              <a:t>доступ.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419" y="3223291"/>
            <a:ext cx="43719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3204241"/>
            <a:ext cx="401955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3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4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6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0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8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20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24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22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14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8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6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8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12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7" y="783314"/>
            <a:ext cx="1678930" cy="167893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27907" y="984916"/>
            <a:ext cx="70549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1960" algn="just">
              <a:lnSpc>
                <a:spcPct val="150000"/>
              </a:lnSpc>
              <a:spcAft>
                <a:spcPts val="0"/>
              </a:spcAft>
            </a:pPr>
            <a:r>
              <a:rPr lang="en-US" sz="2000" b="1" dirty="0" err="1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Jamboard</a:t>
            </a:r>
            <a:r>
              <a:rPr lang="uk-UA" sz="20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це сервіс віртуальної інтерактивної дошки від </a:t>
            </a:r>
            <a:r>
              <a:rPr lang="en-US" sz="20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Google</a:t>
            </a:r>
            <a:r>
              <a:rPr lang="uk-UA" sz="20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групового обговорення та візуалізації інформації </a:t>
            </a:r>
            <a:r>
              <a:rPr lang="uk-UA" sz="2000" dirty="0" smtClean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режимі реального часу.</a:t>
            </a:r>
            <a:endParaRPr lang="en-US" sz="16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77" y="3253046"/>
            <a:ext cx="3657274" cy="2662216"/>
          </a:xfrm>
          <a:prstGeom prst="rect">
            <a:avLst/>
          </a:prstGeom>
        </p:spPr>
      </p:pic>
      <p:sp>
        <p:nvSpPr>
          <p:cNvPr id="33" name="Овал 32"/>
          <p:cNvSpPr/>
          <p:nvPr/>
        </p:nvSpPr>
        <p:spPr>
          <a:xfrm>
            <a:off x="3213036" y="5018706"/>
            <a:ext cx="1043710" cy="1034473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650" l="0" r="100000">
                        <a14:foregroundMark x1="22953" y1="15187" x2="22953" y2="15187"/>
                        <a14:foregroundMark x1="22953" y1="15187" x2="22953" y2="15187"/>
                        <a14:foregroundMark x1="68114" y1="61332" x2="68114" y2="61332"/>
                        <a14:foregroundMark x1="68114" y1="61332" x2="68114" y2="61332"/>
                        <a14:foregroundMark x1="72705" y1="60981" x2="72705" y2="60981"/>
                        <a14:foregroundMark x1="73201" y1="60981" x2="73201" y2="60981"/>
                        <a14:foregroundMark x1="31266" y1="25701" x2="31266" y2="25701"/>
                        <a14:foregroundMark x1="31266" y1="25701" x2="31266" y2="25701"/>
                        <a14:foregroundMark x1="52481" y1="56192" x2="94541" y2="81308"/>
                        <a14:foregroundMark x1="76675" y1="55374" x2="76675" y2="55374"/>
                        <a14:foregroundMark x1="77667" y1="55374" x2="81762" y2="55724"/>
                        <a14:foregroundMark x1="94045" y1="60280" x2="94789" y2="61565"/>
                        <a14:foregroundMark x1="95782" y1="66355" x2="95533" y2="69393"/>
                        <a14:foregroundMark x1="90323" y1="75935" x2="86973" y2="80023"/>
                        <a14:foregroundMark x1="84864" y1="81776" x2="81514" y2="82477"/>
                        <a14:foregroundMark x1="25558" y1="29089" x2="25558" y2="29089"/>
                        <a14:foregroundMark x1="25558" y1="29089" x2="25558" y2="29089"/>
                        <a14:foregroundMark x1="12035" y1="30257" x2="11538" y2="34229"/>
                        <a14:foregroundMark x1="15881" y1="40771" x2="15881" y2="40771"/>
                        <a14:foregroundMark x1="6824" y1="5841" x2="6824" y2="5841"/>
                        <a14:foregroundMark x1="6824" y1="5841" x2="6824" y2="5841"/>
                        <a14:foregroundMark x1="5335" y1="6075" x2="5335" y2="6075"/>
                        <a14:foregroundMark x1="5335" y1="6075" x2="5335" y2="6075"/>
                        <a14:foregroundMark x1="12531" y1="22897" x2="12531" y2="22897"/>
                        <a14:foregroundMark x1="13275" y1="22897" x2="13275" y2="22897"/>
                        <a14:foregroundMark x1="14640" y1="22897" x2="14640" y2="22897"/>
                        <a14:foregroundMark x1="74690" y1="77804" x2="74690" y2="77804"/>
                        <a14:foregroundMark x1="73201" y1="78388" x2="73201" y2="78388"/>
                        <a14:foregroundMark x1="74194" y1="78621" x2="74194" y2="78621"/>
                        <a14:foregroundMark x1="75806" y1="78621" x2="75806" y2="78621"/>
                        <a14:backgroundMark x1="77171" y1="26402" x2="77171" y2="26402"/>
                        <a14:backgroundMark x1="77171" y1="26402" x2="77171" y2="26402"/>
                        <a14:backgroundMark x1="77419" y1="12266" x2="77419" y2="12266"/>
                        <a14:backgroundMark x1="63151" y1="11682" x2="63151" y2="11682"/>
                        <a14:backgroundMark x1="63400" y1="26402" x2="63400" y2="26402"/>
                        <a14:backgroundMark x1="64888" y1="28271" x2="64888" y2="28271"/>
                        <a14:backgroundMark x1="11538" y1="78388" x2="11538" y2="78388"/>
                        <a14:backgroundMark x1="11538" y1="78388" x2="13896" y2="75467"/>
                        <a14:backgroundMark x1="22208" y1="66706" x2="25558" y2="66939"/>
                        <a14:backgroundMark x1="31514" y1="68341" x2="33623" y2="70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96" b="18438"/>
          <a:stretch/>
        </p:blipFill>
        <p:spPr>
          <a:xfrm>
            <a:off x="6535521" y="3253046"/>
            <a:ext cx="4058907" cy="3429861"/>
          </a:xfrm>
          <a:prstGeom prst="rect">
            <a:avLst/>
          </a:prstGeom>
        </p:spPr>
      </p:pic>
      <p:sp>
        <p:nvSpPr>
          <p:cNvPr id="39" name="Скругленный прямоугольник 38"/>
          <p:cNvSpPr/>
          <p:nvPr/>
        </p:nvSpPr>
        <p:spPr>
          <a:xfrm>
            <a:off x="8523196" y="6453051"/>
            <a:ext cx="1380822" cy="265249"/>
          </a:xfrm>
          <a:prstGeom prst="roundRect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1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" r="258"/>
          <a:stretch>
            <a:fillRect/>
          </a:stretch>
        </p:blipFill>
        <p:spPr/>
      </p:pic>
      <p:pic>
        <p:nvPicPr>
          <p:cNvPr id="8" name="Рисунок 7"/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" b="515"/>
          <a:stretch>
            <a:fillRect/>
          </a:stretch>
        </p:blipFill>
        <p:spPr/>
      </p:pic>
      <p:pic>
        <p:nvPicPr>
          <p:cNvPr id="7" name="Рисунок 6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" b="3268"/>
          <a:stretch>
            <a:fillRect/>
          </a:stretch>
        </p:blipFill>
        <p:spPr/>
      </p:pic>
      <p:sp>
        <p:nvSpPr>
          <p:cNvPr id="11" name="Rounded Rectangle 10"/>
          <p:cNvSpPr/>
          <p:nvPr/>
        </p:nvSpPr>
        <p:spPr>
          <a:xfrm>
            <a:off x="5741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43582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8142347" y="1758463"/>
            <a:ext cx="3471828" cy="3291839"/>
          </a:xfrm>
          <a:prstGeom prst="roundRect">
            <a:avLst/>
          </a:prstGeom>
          <a:solidFill>
            <a:schemeClr val="bg1">
              <a:alpha val="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54718" y="5468029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 smtClean="0">
                <a:latin typeface="+mj-lt"/>
              </a:rPr>
              <a:t>FACEBOOK</a:t>
            </a:r>
            <a:r>
              <a:rPr lang="en-US" sz="1400" spc="300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sz="1400" spc="300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892490" y="5786401"/>
            <a:ext cx="642833" cy="0"/>
          </a:xfrm>
          <a:prstGeom prst="line">
            <a:avLst/>
          </a:prstGeom>
          <a:ln w="2540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16720" y="5460513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spc="300" dirty="0" smtClean="0">
                <a:latin typeface="+mj-lt"/>
              </a:rPr>
              <a:t>КА «Персонал»</a:t>
            </a:r>
            <a:endParaRPr lang="en-US" sz="1400" spc="3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2522" y="5116700"/>
            <a:ext cx="3255075" cy="340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sz="12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90092" y="371603"/>
            <a:ext cx="7011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" panose="02040604050505020304" pitchFamily="18" charset="0"/>
              </a:rPr>
              <a:t>Підписуйтеся на наші канали </a:t>
            </a:r>
            <a:endParaRPr 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Century" panose="02040604050505020304" pitchFamily="18" charset="0"/>
            </a:endParaRPr>
          </a:p>
        </p:txBody>
      </p:sp>
      <p:cxnSp>
        <p:nvCxnSpPr>
          <p:cNvPr id="25" name="Straight Connector 14"/>
          <p:cNvCxnSpPr/>
          <p:nvPr/>
        </p:nvCxnSpPr>
        <p:spPr>
          <a:xfrm>
            <a:off x="5752910" y="5753047"/>
            <a:ext cx="642833" cy="0"/>
          </a:xfrm>
          <a:prstGeom prst="line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4"/>
          <p:cNvCxnSpPr/>
          <p:nvPr/>
        </p:nvCxnSpPr>
        <p:spPr>
          <a:xfrm>
            <a:off x="9525696" y="5721942"/>
            <a:ext cx="642833" cy="0"/>
          </a:xfrm>
          <a:prstGeom prst="line">
            <a:avLst/>
          </a:prstGeom>
          <a:ln w="2540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791771" y="5445270"/>
            <a:ext cx="2110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pc="300" dirty="0" smtClean="0">
                <a:latin typeface="+mj-lt"/>
              </a:rPr>
              <a:t>INSTAGRAM</a:t>
            </a:r>
            <a:endParaRPr lang="en-US" sz="1400" spc="300" dirty="0">
              <a:latin typeface="+mj-lt"/>
            </a:endParaRPr>
          </a:p>
        </p:txBody>
      </p:sp>
      <p:grpSp>
        <p:nvGrpSpPr>
          <p:cNvPr id="29" name="Group 1"/>
          <p:cNvGrpSpPr/>
          <p:nvPr/>
        </p:nvGrpSpPr>
        <p:grpSpPr>
          <a:xfrm>
            <a:off x="142527" y="190890"/>
            <a:ext cx="11859067" cy="6527410"/>
            <a:chOff x="168813" y="168812"/>
            <a:chExt cx="11859067" cy="6527410"/>
          </a:xfrm>
        </p:grpSpPr>
        <p:grpSp>
          <p:nvGrpSpPr>
            <p:cNvPr id="30" name="Group 2"/>
            <p:cNvGrpSpPr/>
            <p:nvPr userDrawn="1"/>
          </p:nvGrpSpPr>
          <p:grpSpPr>
            <a:xfrm>
              <a:off x="168813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52" name="Group 24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56" name="Straight Connector 2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2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25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54" name="Straight Connector 2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2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"/>
            <p:cNvGrpSpPr/>
            <p:nvPr userDrawn="1"/>
          </p:nvGrpSpPr>
          <p:grpSpPr>
            <a:xfrm flipH="1">
              <a:off x="10958735" y="168812"/>
              <a:ext cx="1069145" cy="1069145"/>
              <a:chOff x="168813" y="168812"/>
              <a:chExt cx="1069145" cy="1069145"/>
            </a:xfrm>
          </p:grpSpPr>
          <p:grpSp>
            <p:nvGrpSpPr>
              <p:cNvPr id="46" name="Group 18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50" name="Straight Connector 22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23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Group 19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8" name="Straight Connector 2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2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2" name="Group 4"/>
            <p:cNvGrpSpPr/>
            <p:nvPr userDrawn="1"/>
          </p:nvGrpSpPr>
          <p:grpSpPr>
            <a:xfrm flipV="1">
              <a:off x="168813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40" name="Group 12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44" name="Straight Connector 16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17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13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42" name="Straight Connector 14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15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3" name="Group 5"/>
            <p:cNvGrpSpPr/>
            <p:nvPr userDrawn="1"/>
          </p:nvGrpSpPr>
          <p:grpSpPr>
            <a:xfrm flipH="1" flipV="1">
              <a:off x="10958735" y="5627077"/>
              <a:ext cx="1069145" cy="1069145"/>
              <a:chOff x="168813" y="168812"/>
              <a:chExt cx="1069145" cy="1069145"/>
            </a:xfrm>
          </p:grpSpPr>
          <p:grpSp>
            <p:nvGrpSpPr>
              <p:cNvPr id="34" name="Group 6"/>
              <p:cNvGrpSpPr/>
              <p:nvPr/>
            </p:nvGrpSpPr>
            <p:grpSpPr>
              <a:xfrm>
                <a:off x="168813" y="168812"/>
                <a:ext cx="1069145" cy="1069145"/>
                <a:chOff x="168813" y="168812"/>
                <a:chExt cx="2110154" cy="2110154"/>
              </a:xfrm>
            </p:grpSpPr>
            <p:cxnSp>
              <p:nvCxnSpPr>
                <p:cNvPr id="38" name="Straight Connector 10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11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Group 7"/>
              <p:cNvGrpSpPr/>
              <p:nvPr/>
            </p:nvGrpSpPr>
            <p:grpSpPr>
              <a:xfrm>
                <a:off x="253221" y="239150"/>
                <a:ext cx="759656" cy="759656"/>
                <a:chOff x="168813" y="168812"/>
                <a:chExt cx="2110154" cy="2110154"/>
              </a:xfrm>
            </p:grpSpPr>
            <p:cxnSp>
              <p:nvCxnSpPr>
                <p:cNvPr id="36" name="Straight Connector 8"/>
                <p:cNvCxnSpPr/>
                <p:nvPr/>
              </p:nvCxnSpPr>
              <p:spPr>
                <a:xfrm>
                  <a:off x="168813" y="168812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9"/>
                <p:cNvCxnSpPr/>
                <p:nvPr/>
              </p:nvCxnSpPr>
              <p:spPr>
                <a:xfrm rot="5400000">
                  <a:off x="1223890" y="-886265"/>
                  <a:ext cx="0" cy="211015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8" name="Picture 2" descr="C:\Users\Admin\Desktop\ЛОГО\лого без фона укр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6410" y="375751"/>
            <a:ext cx="1607364" cy="64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31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234</Words>
  <Application>Microsoft Office PowerPoint</Application>
  <PresentationFormat>Произвольный</PresentationFormat>
  <Paragraphs>89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Alina</dc:creator>
  <cp:lastModifiedBy>user</cp:lastModifiedBy>
  <cp:revision>31</cp:revision>
  <dcterms:created xsi:type="dcterms:W3CDTF">2021-06-08T12:49:28Z</dcterms:created>
  <dcterms:modified xsi:type="dcterms:W3CDTF">2021-06-30T06:21:38Z</dcterms:modified>
</cp:coreProperties>
</file>