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1" r:id="rId1"/>
  </p:sldMasterIdLst>
  <p:notesMasterIdLst>
    <p:notesMasterId r:id="rId30"/>
  </p:notesMasterIdLst>
  <p:sldIdLst>
    <p:sldId id="286" r:id="rId2"/>
    <p:sldId id="257" r:id="rId3"/>
    <p:sldId id="288" r:id="rId4"/>
    <p:sldId id="260" r:id="rId5"/>
    <p:sldId id="289" r:id="rId6"/>
    <p:sldId id="293" r:id="rId7"/>
    <p:sldId id="290" r:id="rId8"/>
    <p:sldId id="262" r:id="rId9"/>
    <p:sldId id="287" r:id="rId10"/>
    <p:sldId id="275" r:id="rId11"/>
    <p:sldId id="274" r:id="rId12"/>
    <p:sldId id="276" r:id="rId13"/>
    <p:sldId id="295" r:id="rId14"/>
    <p:sldId id="256" r:id="rId15"/>
    <p:sldId id="294" r:id="rId16"/>
    <p:sldId id="296" r:id="rId17"/>
    <p:sldId id="292" r:id="rId18"/>
    <p:sldId id="258" r:id="rId19"/>
    <p:sldId id="261" r:id="rId20"/>
    <p:sldId id="279" r:id="rId21"/>
    <p:sldId id="271" r:id="rId22"/>
    <p:sldId id="269" r:id="rId23"/>
    <p:sldId id="259" r:id="rId24"/>
    <p:sldId id="272" r:id="rId25"/>
    <p:sldId id="270" r:id="rId26"/>
    <p:sldId id="265" r:id="rId27"/>
    <p:sldId id="263" r:id="rId28"/>
    <p:sldId id="285" r:id="rId29"/>
  </p:sldIdLst>
  <p:sldSz cx="9144000" cy="5143500" type="screen16x9"/>
  <p:notesSz cx="6858000" cy="9144000"/>
  <p:embeddedFontLst>
    <p:embeddedFont>
      <p:font typeface="Lato Light" panose="020B0604020202020204" charset="0"/>
      <p:regular r:id="rId31"/>
      <p:bold r:id="rId32"/>
      <p:italic r:id="rId33"/>
      <p:boldItalic r:id="rId34"/>
    </p:embeddedFont>
    <p:embeddedFont>
      <p:font typeface="Roboto Slab Regular" panose="020B0604020202020204" charset="0"/>
      <p:regular r:id="rId35"/>
      <p:bold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맑은 고딕" panose="020B0503020000020004" pitchFamily="34" charset="-127"/>
      <p:regular r:id="rId41"/>
      <p:bold r:id="rId42"/>
    </p:embeddedFont>
    <p:embeddedFont>
      <p:font typeface="Montserrat" panose="020B0604020202020204" charset="-52"/>
      <p:regular r:id="rId43"/>
      <p:bold r:id="rId44"/>
      <p:italic r:id="rId45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E4810F47-2EDA-4696-A400-B9FEBE482205}">
  <a:tblStyle styleId="{E4810F47-2EDA-4696-A400-B9FEBE48220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6" d="100"/>
          <a:sy n="96" d="100"/>
        </p:scale>
        <p:origin x="-552" y="27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728944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" name="Google Shape;559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35ed75ccf_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35ed75ccf_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" name="Google Shape;1524;g6593e87ac2_35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5" name="Google Shape;1525;g6593e87ac2_35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630450" y="630150"/>
            <a:ext cx="3883200" cy="3883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430350" y="228600"/>
            <a:ext cx="1388100" cy="13881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5908250" y="4660825"/>
            <a:ext cx="605400" cy="605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706650" y="3872629"/>
            <a:ext cx="1097700" cy="10977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2081694" y="771271"/>
            <a:ext cx="774600" cy="774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6513651" y="161669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2420476" y="3612044"/>
            <a:ext cx="336900" cy="336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2362484" y="1670133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6818461" y="1338692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6163989" y="4374525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2300611" y="990190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" name="Google Shape;21;p2"/>
          <p:cNvGrpSpPr/>
          <p:nvPr/>
        </p:nvGrpSpPr>
        <p:grpSpPr>
          <a:xfrm>
            <a:off x="3001075" y="4182123"/>
            <a:ext cx="508851" cy="478711"/>
            <a:chOff x="5972700" y="2330200"/>
            <a:chExt cx="411625" cy="387275"/>
          </a:xfrm>
        </p:grpSpPr>
        <p:sp>
          <p:nvSpPr>
            <p:cNvPr id="22" name="Google Shape;22;p2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24;p2"/>
          <p:cNvGrpSpPr/>
          <p:nvPr/>
        </p:nvGrpSpPr>
        <p:grpSpPr>
          <a:xfrm>
            <a:off x="5861768" y="506559"/>
            <a:ext cx="524975" cy="832145"/>
            <a:chOff x="6718575" y="2318625"/>
            <a:chExt cx="256950" cy="407375"/>
          </a:xfrm>
        </p:grpSpPr>
        <p:sp>
          <p:nvSpPr>
            <p:cNvPr id="25" name="Google Shape;25;p2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33" name="Google Shape;33;p2"/>
          <p:cNvSpPr txBox="1">
            <a:spLocks noGrp="1"/>
          </p:cNvSpPr>
          <p:nvPr>
            <p:ph type="ctrTitle"/>
          </p:nvPr>
        </p:nvSpPr>
        <p:spPr>
          <a:xfrm>
            <a:off x="2757250" y="961350"/>
            <a:ext cx="3629400" cy="32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4" name="Google Shape;34;p2"/>
          <p:cNvSpPr/>
          <p:nvPr/>
        </p:nvSpPr>
        <p:spPr>
          <a:xfrm>
            <a:off x="2757247" y="861970"/>
            <a:ext cx="300900" cy="300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2"/>
          <p:cNvSpPr/>
          <p:nvPr/>
        </p:nvSpPr>
        <p:spPr>
          <a:xfrm>
            <a:off x="3509928" y="4757335"/>
            <a:ext cx="213000" cy="2130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2"/>
          <p:cNvSpPr/>
          <p:nvPr/>
        </p:nvSpPr>
        <p:spPr>
          <a:xfrm>
            <a:off x="5494851" y="4374527"/>
            <a:ext cx="413400" cy="4134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3"/>
          <p:cNvSpPr/>
          <p:nvPr/>
        </p:nvSpPr>
        <p:spPr>
          <a:xfrm>
            <a:off x="2630450" y="630150"/>
            <a:ext cx="3883200" cy="3883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"/>
          <p:cNvSpPr/>
          <p:nvPr/>
        </p:nvSpPr>
        <p:spPr>
          <a:xfrm>
            <a:off x="5430350" y="228600"/>
            <a:ext cx="1388100" cy="13881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3"/>
          <p:cNvSpPr/>
          <p:nvPr/>
        </p:nvSpPr>
        <p:spPr>
          <a:xfrm>
            <a:off x="5908250" y="4660825"/>
            <a:ext cx="605400" cy="6054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"/>
          <p:cNvSpPr/>
          <p:nvPr/>
        </p:nvSpPr>
        <p:spPr>
          <a:xfrm>
            <a:off x="2706650" y="3872629"/>
            <a:ext cx="1097700" cy="10977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3"/>
          <p:cNvSpPr/>
          <p:nvPr/>
        </p:nvSpPr>
        <p:spPr>
          <a:xfrm>
            <a:off x="2081694" y="771271"/>
            <a:ext cx="774600" cy="7746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3"/>
          <p:cNvSpPr/>
          <p:nvPr/>
        </p:nvSpPr>
        <p:spPr>
          <a:xfrm>
            <a:off x="6513651" y="1616690"/>
            <a:ext cx="413400" cy="4134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3"/>
          <p:cNvSpPr/>
          <p:nvPr/>
        </p:nvSpPr>
        <p:spPr>
          <a:xfrm>
            <a:off x="2420476" y="3612044"/>
            <a:ext cx="336900" cy="336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3"/>
          <p:cNvSpPr/>
          <p:nvPr/>
        </p:nvSpPr>
        <p:spPr>
          <a:xfrm>
            <a:off x="2362484" y="1670133"/>
            <a:ext cx="213000" cy="213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3"/>
          <p:cNvSpPr/>
          <p:nvPr/>
        </p:nvSpPr>
        <p:spPr>
          <a:xfrm>
            <a:off x="6818461" y="1338692"/>
            <a:ext cx="93900" cy="93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3"/>
          <p:cNvSpPr/>
          <p:nvPr/>
        </p:nvSpPr>
        <p:spPr>
          <a:xfrm>
            <a:off x="6163989" y="4374525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3"/>
          <p:cNvSpPr/>
          <p:nvPr/>
        </p:nvSpPr>
        <p:spPr>
          <a:xfrm>
            <a:off x="2300611" y="990190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" name="Google Shape;50;p3"/>
          <p:cNvGrpSpPr/>
          <p:nvPr/>
        </p:nvGrpSpPr>
        <p:grpSpPr>
          <a:xfrm>
            <a:off x="3001075" y="4182123"/>
            <a:ext cx="508851" cy="478711"/>
            <a:chOff x="5972700" y="2330200"/>
            <a:chExt cx="411625" cy="387275"/>
          </a:xfrm>
        </p:grpSpPr>
        <p:sp>
          <p:nvSpPr>
            <p:cNvPr id="51" name="Google Shape;51;p3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" name="Google Shape;53;p3"/>
          <p:cNvGrpSpPr/>
          <p:nvPr/>
        </p:nvGrpSpPr>
        <p:grpSpPr>
          <a:xfrm>
            <a:off x="5861768" y="506559"/>
            <a:ext cx="524975" cy="832145"/>
            <a:chOff x="6718575" y="2318625"/>
            <a:chExt cx="256950" cy="407375"/>
          </a:xfrm>
        </p:grpSpPr>
        <p:sp>
          <p:nvSpPr>
            <p:cNvPr id="54" name="Google Shape;54;p3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62" name="Google Shape;62;p3"/>
          <p:cNvSpPr/>
          <p:nvPr/>
        </p:nvSpPr>
        <p:spPr>
          <a:xfrm>
            <a:off x="2757247" y="861970"/>
            <a:ext cx="300900" cy="3009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3"/>
          <p:cNvSpPr/>
          <p:nvPr/>
        </p:nvSpPr>
        <p:spPr>
          <a:xfrm>
            <a:off x="3509928" y="4757335"/>
            <a:ext cx="213000" cy="2130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3"/>
          <p:cNvSpPr/>
          <p:nvPr/>
        </p:nvSpPr>
        <p:spPr>
          <a:xfrm>
            <a:off x="5494851" y="4374527"/>
            <a:ext cx="413400" cy="4134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"/>
          <p:cNvSpPr txBox="1">
            <a:spLocks noGrp="1"/>
          </p:cNvSpPr>
          <p:nvPr>
            <p:ph type="ctrTitle"/>
          </p:nvPr>
        </p:nvSpPr>
        <p:spPr>
          <a:xfrm>
            <a:off x="2886100" y="1888150"/>
            <a:ext cx="3371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6" name="Google Shape;66;p3"/>
          <p:cNvSpPr txBox="1">
            <a:spLocks noGrp="1"/>
          </p:cNvSpPr>
          <p:nvPr>
            <p:ph type="subTitle" idx="1"/>
          </p:nvPr>
        </p:nvSpPr>
        <p:spPr>
          <a:xfrm>
            <a:off x="2886100" y="2916252"/>
            <a:ext cx="33717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1pPr>
            <a:lvl2pPr lvl="1" algn="ctr" rtl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2pPr>
            <a:lvl3pPr lvl="2" algn="ctr" rtl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3pPr>
            <a:lvl4pPr lvl="3" algn="ctr" rtl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4pPr>
            <a:lvl5pPr lvl="4" algn="ctr" rtl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5pPr>
            <a:lvl6pPr lvl="5" algn="ctr" rtl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6pPr>
            <a:lvl7pPr lvl="6" algn="ctr" rtl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7pPr>
            <a:lvl8pPr lvl="7" algn="ctr" rtl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8pPr>
            <a:lvl9pPr lvl="8" algn="ctr" rtl="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4"/>
          <p:cNvSpPr/>
          <p:nvPr/>
        </p:nvSpPr>
        <p:spPr>
          <a:xfrm>
            <a:off x="3811800" y="-194800"/>
            <a:ext cx="1520400" cy="1520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4"/>
          <p:cNvSpPr/>
          <p:nvPr/>
        </p:nvSpPr>
        <p:spPr>
          <a:xfrm>
            <a:off x="4982150" y="734775"/>
            <a:ext cx="774600" cy="774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"/>
          <p:cNvSpPr/>
          <p:nvPr/>
        </p:nvSpPr>
        <p:spPr>
          <a:xfrm>
            <a:off x="3469949" y="810973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4"/>
          <p:cNvSpPr/>
          <p:nvPr/>
        </p:nvSpPr>
        <p:spPr>
          <a:xfrm>
            <a:off x="3109875" y="154418"/>
            <a:ext cx="508800" cy="5088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4"/>
          <p:cNvSpPr/>
          <p:nvPr/>
        </p:nvSpPr>
        <p:spPr>
          <a:xfrm>
            <a:off x="5395528" y="-85690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4"/>
          <p:cNvSpPr/>
          <p:nvPr/>
        </p:nvSpPr>
        <p:spPr>
          <a:xfrm>
            <a:off x="-140400" y="3784204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4"/>
          <p:cNvSpPr/>
          <p:nvPr/>
        </p:nvSpPr>
        <p:spPr>
          <a:xfrm>
            <a:off x="8079301" y="4416226"/>
            <a:ext cx="879300" cy="8793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4"/>
          <p:cNvSpPr/>
          <p:nvPr/>
        </p:nvSpPr>
        <p:spPr>
          <a:xfrm>
            <a:off x="407150" y="4701449"/>
            <a:ext cx="336900" cy="3369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4"/>
          <p:cNvSpPr/>
          <p:nvPr/>
        </p:nvSpPr>
        <p:spPr>
          <a:xfrm>
            <a:off x="8896576" y="4123321"/>
            <a:ext cx="292800" cy="2928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4"/>
          <p:cNvSpPr/>
          <p:nvPr/>
        </p:nvSpPr>
        <p:spPr>
          <a:xfrm>
            <a:off x="7800547" y="4653308"/>
            <a:ext cx="213000" cy="2130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4"/>
          <p:cNvSpPr/>
          <p:nvPr/>
        </p:nvSpPr>
        <p:spPr>
          <a:xfrm>
            <a:off x="8471997" y="4203227"/>
            <a:ext cx="93900" cy="93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4"/>
          <p:cNvSpPr/>
          <p:nvPr/>
        </p:nvSpPr>
        <p:spPr>
          <a:xfrm>
            <a:off x="528659" y="3509275"/>
            <a:ext cx="213000" cy="213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4"/>
          <p:cNvSpPr/>
          <p:nvPr/>
        </p:nvSpPr>
        <p:spPr>
          <a:xfrm>
            <a:off x="8327788" y="4664713"/>
            <a:ext cx="382244" cy="382244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2" name="Google Shape;82;p4"/>
          <p:cNvGrpSpPr/>
          <p:nvPr/>
        </p:nvGrpSpPr>
        <p:grpSpPr>
          <a:xfrm>
            <a:off x="154025" y="4093698"/>
            <a:ext cx="508851" cy="478711"/>
            <a:chOff x="5972700" y="2330200"/>
            <a:chExt cx="411625" cy="387275"/>
          </a:xfrm>
        </p:grpSpPr>
        <p:sp>
          <p:nvSpPr>
            <p:cNvPr id="83" name="Google Shape;83;p4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4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" name="Google Shape;85;p4"/>
          <p:cNvGrpSpPr/>
          <p:nvPr/>
        </p:nvGrpSpPr>
        <p:grpSpPr>
          <a:xfrm>
            <a:off x="5222963" y="889722"/>
            <a:ext cx="292923" cy="464285"/>
            <a:chOff x="6718575" y="2318625"/>
            <a:chExt cx="256950" cy="407375"/>
          </a:xfrm>
        </p:grpSpPr>
        <p:sp>
          <p:nvSpPr>
            <p:cNvPr id="86" name="Google Shape;86;p4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4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4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4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4" name="Google Shape;94;p4"/>
          <p:cNvSpPr txBox="1">
            <a:spLocks noGrp="1"/>
          </p:cNvSpPr>
          <p:nvPr>
            <p:ph type="body" idx="1"/>
          </p:nvPr>
        </p:nvSpPr>
        <p:spPr>
          <a:xfrm>
            <a:off x="1242275" y="1704600"/>
            <a:ext cx="66597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  <a:defRPr sz="3000" i="1"/>
            </a:lvl1pPr>
            <a:lvl2pPr marL="914400" lvl="1" indent="-419100" algn="ctr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◦"/>
              <a:defRPr sz="3000" i="1"/>
            </a:lvl2pPr>
            <a:lvl3pPr marL="1371600" lvl="2" indent="-419100" algn="ctr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◦"/>
              <a:defRPr sz="3000" i="1"/>
            </a:lvl3pPr>
            <a:lvl4pPr marL="1828800" lvl="3" indent="-419100" algn="ctr" rtl="0">
              <a:spcBef>
                <a:spcPts val="1000"/>
              </a:spcBef>
              <a:spcAft>
                <a:spcPts val="0"/>
              </a:spcAft>
              <a:buSzPts val="3000"/>
              <a:buChar char="◦"/>
              <a:defRPr sz="3000" i="1"/>
            </a:lvl4pPr>
            <a:lvl5pPr marL="2286000" lvl="4" indent="-419100" algn="ctr" rtl="0">
              <a:spcBef>
                <a:spcPts val="1000"/>
              </a:spcBef>
              <a:spcAft>
                <a:spcPts val="0"/>
              </a:spcAft>
              <a:buSzPts val="3000"/>
              <a:buChar char="◦"/>
              <a:defRPr sz="3000" i="1"/>
            </a:lvl5pPr>
            <a:lvl6pPr marL="2743200" lvl="5" indent="-419100" algn="ctr" rtl="0">
              <a:spcBef>
                <a:spcPts val="1000"/>
              </a:spcBef>
              <a:spcAft>
                <a:spcPts val="0"/>
              </a:spcAft>
              <a:buSzPts val="3000"/>
              <a:buChar char="◦"/>
              <a:defRPr sz="3000" i="1"/>
            </a:lvl6pPr>
            <a:lvl7pPr marL="3200400" lvl="6" indent="-419100" algn="ctr" rtl="0">
              <a:spcBef>
                <a:spcPts val="1000"/>
              </a:spcBef>
              <a:spcAft>
                <a:spcPts val="0"/>
              </a:spcAft>
              <a:buSzPts val="3000"/>
              <a:buChar char="◦"/>
              <a:defRPr sz="3000" i="1"/>
            </a:lvl7pPr>
            <a:lvl8pPr marL="3657600" lvl="7" indent="-419100" algn="ctr" rtl="0">
              <a:spcBef>
                <a:spcPts val="1000"/>
              </a:spcBef>
              <a:spcAft>
                <a:spcPts val="0"/>
              </a:spcAft>
              <a:buSzPts val="3000"/>
              <a:buChar char="◦"/>
              <a:defRPr sz="3000" i="1"/>
            </a:lvl8pPr>
            <a:lvl9pPr marL="4114800" lvl="8" indent="-419100" algn="ctr">
              <a:spcBef>
                <a:spcPts val="1000"/>
              </a:spcBef>
              <a:spcAft>
                <a:spcPts val="1000"/>
              </a:spcAft>
              <a:buSzPts val="3000"/>
              <a:buChar char="◦"/>
              <a:defRPr sz="3000" i="1"/>
            </a:lvl9pPr>
          </a:lstStyle>
          <a:p>
            <a:endParaRPr/>
          </a:p>
        </p:txBody>
      </p:sp>
      <p:sp>
        <p:nvSpPr>
          <p:cNvPr id="95" name="Google Shape;95;p4"/>
          <p:cNvSpPr txBox="1"/>
          <p:nvPr/>
        </p:nvSpPr>
        <p:spPr>
          <a:xfrm>
            <a:off x="3593400" y="8930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b="1">
                <a:solidFill>
                  <a:srgbClr val="FFFFFF"/>
                </a:solidFill>
              </a:rPr>
              <a:t>“</a:t>
            </a:r>
            <a:endParaRPr sz="9600" b="1">
              <a:solidFill>
                <a:srgbClr val="FFFFFF"/>
              </a:solidFill>
            </a:endParaRPr>
          </a:p>
        </p:txBody>
      </p:sp>
      <p:sp>
        <p:nvSpPr>
          <p:cNvPr id="96" name="Google Shape;96;p4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5"/>
          <p:cNvSpPr/>
          <p:nvPr/>
        </p:nvSpPr>
        <p:spPr>
          <a:xfrm>
            <a:off x="-167025" y="559475"/>
            <a:ext cx="2630400" cy="2630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"/>
          <p:cNvSpPr/>
          <p:nvPr/>
        </p:nvSpPr>
        <p:spPr>
          <a:xfrm>
            <a:off x="1812100" y="271400"/>
            <a:ext cx="1054200" cy="10542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"/>
          <p:cNvSpPr/>
          <p:nvPr/>
        </p:nvSpPr>
        <p:spPr>
          <a:xfrm>
            <a:off x="1704597" y="-129655"/>
            <a:ext cx="300900" cy="300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"/>
          <p:cNvSpPr/>
          <p:nvPr/>
        </p:nvSpPr>
        <p:spPr>
          <a:xfrm>
            <a:off x="228600" y="2887250"/>
            <a:ext cx="605400" cy="605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5"/>
          <p:cNvSpPr/>
          <p:nvPr/>
        </p:nvSpPr>
        <p:spPr>
          <a:xfrm>
            <a:off x="1522903" y="3162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5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5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5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5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5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"/>
          <p:cNvSpPr/>
          <p:nvPr/>
        </p:nvSpPr>
        <p:spPr>
          <a:xfrm>
            <a:off x="91939" y="288725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" name="Google Shape;112;p5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113" name="Google Shape;113;p5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5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5"/>
          <p:cNvGrpSpPr/>
          <p:nvPr/>
        </p:nvGrpSpPr>
        <p:grpSpPr>
          <a:xfrm>
            <a:off x="2139871" y="482540"/>
            <a:ext cx="398658" cy="631920"/>
            <a:chOff x="6718575" y="2318625"/>
            <a:chExt cx="256950" cy="407375"/>
          </a:xfrm>
        </p:grpSpPr>
        <p:sp>
          <p:nvSpPr>
            <p:cNvPr id="116" name="Google Shape;116;p5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5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5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5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5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5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5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5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4" name="Google Shape;124;p5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5"/>
          <p:cNvSpPr txBox="1">
            <a:spLocks noGrp="1"/>
          </p:cNvSpPr>
          <p:nvPr>
            <p:ph type="body" idx="1"/>
          </p:nvPr>
        </p:nvSpPr>
        <p:spPr>
          <a:xfrm>
            <a:off x="2901875" y="1033400"/>
            <a:ext cx="5292300" cy="326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○"/>
              <a:defRPr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SzPts val="2000"/>
              <a:buChar char="◦"/>
              <a:defRPr/>
            </a:lvl9pPr>
          </a:lstStyle>
          <a:p>
            <a:endParaRPr/>
          </a:p>
        </p:txBody>
      </p:sp>
      <p:sp>
        <p:nvSpPr>
          <p:cNvPr id="126" name="Google Shape;126;p5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6"/>
          <p:cNvSpPr/>
          <p:nvPr/>
        </p:nvSpPr>
        <p:spPr>
          <a:xfrm>
            <a:off x="-167025" y="559475"/>
            <a:ext cx="2630400" cy="2630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6"/>
          <p:cNvSpPr/>
          <p:nvPr/>
        </p:nvSpPr>
        <p:spPr>
          <a:xfrm>
            <a:off x="1812100" y="271400"/>
            <a:ext cx="1054200" cy="10542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6"/>
          <p:cNvSpPr/>
          <p:nvPr/>
        </p:nvSpPr>
        <p:spPr>
          <a:xfrm>
            <a:off x="1704597" y="-129655"/>
            <a:ext cx="300900" cy="300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6"/>
          <p:cNvSpPr/>
          <p:nvPr/>
        </p:nvSpPr>
        <p:spPr>
          <a:xfrm>
            <a:off x="228600" y="2887250"/>
            <a:ext cx="605400" cy="605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6"/>
          <p:cNvSpPr/>
          <p:nvPr/>
        </p:nvSpPr>
        <p:spPr>
          <a:xfrm>
            <a:off x="1522903" y="3162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6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6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6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6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6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6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6"/>
          <p:cNvSpPr/>
          <p:nvPr/>
        </p:nvSpPr>
        <p:spPr>
          <a:xfrm>
            <a:off x="91939" y="288725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6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2" name="Google Shape;142;p6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143" name="Google Shape;143;p6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6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5" name="Google Shape;145;p6"/>
          <p:cNvGrpSpPr/>
          <p:nvPr/>
        </p:nvGrpSpPr>
        <p:grpSpPr>
          <a:xfrm>
            <a:off x="2139871" y="482540"/>
            <a:ext cx="398658" cy="631920"/>
            <a:chOff x="6718575" y="2318625"/>
            <a:chExt cx="256950" cy="407375"/>
          </a:xfrm>
        </p:grpSpPr>
        <p:sp>
          <p:nvSpPr>
            <p:cNvPr id="146" name="Google Shape;146;p6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6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6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6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6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6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6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6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4" name="Google Shape;154;p6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6"/>
          <p:cNvSpPr txBox="1">
            <a:spLocks noGrp="1"/>
          </p:cNvSpPr>
          <p:nvPr>
            <p:ph type="body" idx="1"/>
          </p:nvPr>
        </p:nvSpPr>
        <p:spPr>
          <a:xfrm>
            <a:off x="2830925" y="1200150"/>
            <a:ext cx="2516400" cy="31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marL="914400" lvl="1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marL="1371600" lvl="2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marL="3200400" lvl="6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marL="3657600" lvl="7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marL="4114800" lvl="8" indent="-342900"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>
            <a:endParaRPr/>
          </a:p>
        </p:txBody>
      </p:sp>
      <p:sp>
        <p:nvSpPr>
          <p:cNvPr id="156" name="Google Shape;156;p6"/>
          <p:cNvSpPr txBox="1">
            <a:spLocks noGrp="1"/>
          </p:cNvSpPr>
          <p:nvPr>
            <p:ph type="body" idx="2"/>
          </p:nvPr>
        </p:nvSpPr>
        <p:spPr>
          <a:xfrm>
            <a:off x="5651044" y="1200150"/>
            <a:ext cx="2671500" cy="31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marL="914400" lvl="1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marL="1371600" lvl="2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marL="3200400" lvl="6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marL="3657600" lvl="7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marL="4114800" lvl="8" indent="-342900"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>
            <a:endParaRPr/>
          </a:p>
        </p:txBody>
      </p:sp>
      <p:sp>
        <p:nvSpPr>
          <p:cNvPr id="157" name="Google Shape;157;p6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8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8"/>
          <p:cNvSpPr/>
          <p:nvPr/>
        </p:nvSpPr>
        <p:spPr>
          <a:xfrm>
            <a:off x="-167025" y="559475"/>
            <a:ext cx="2630400" cy="2630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8"/>
          <p:cNvSpPr/>
          <p:nvPr/>
        </p:nvSpPr>
        <p:spPr>
          <a:xfrm>
            <a:off x="1812100" y="271400"/>
            <a:ext cx="1054200" cy="10542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8"/>
          <p:cNvSpPr/>
          <p:nvPr/>
        </p:nvSpPr>
        <p:spPr>
          <a:xfrm>
            <a:off x="1704597" y="-129655"/>
            <a:ext cx="300900" cy="300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8"/>
          <p:cNvSpPr/>
          <p:nvPr/>
        </p:nvSpPr>
        <p:spPr>
          <a:xfrm>
            <a:off x="228600" y="2887250"/>
            <a:ext cx="605400" cy="605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8"/>
          <p:cNvSpPr/>
          <p:nvPr/>
        </p:nvSpPr>
        <p:spPr>
          <a:xfrm>
            <a:off x="1522903" y="3162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8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8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8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8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8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8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8"/>
          <p:cNvSpPr/>
          <p:nvPr/>
        </p:nvSpPr>
        <p:spPr>
          <a:xfrm>
            <a:off x="91939" y="288725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8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5" name="Google Shape;205;p8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206" name="Google Shape;206;p8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8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" name="Google Shape;208;p8"/>
          <p:cNvGrpSpPr/>
          <p:nvPr/>
        </p:nvGrpSpPr>
        <p:grpSpPr>
          <a:xfrm>
            <a:off x="2139871" y="482540"/>
            <a:ext cx="398658" cy="631920"/>
            <a:chOff x="6718575" y="2318625"/>
            <a:chExt cx="256950" cy="407375"/>
          </a:xfrm>
        </p:grpSpPr>
        <p:sp>
          <p:nvSpPr>
            <p:cNvPr id="209" name="Google Shape;209;p8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8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8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8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8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8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8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8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7" name="Google Shape;217;p8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8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9"/>
          <p:cNvSpPr/>
          <p:nvPr/>
        </p:nvSpPr>
        <p:spPr>
          <a:xfrm>
            <a:off x="794200" y="78224"/>
            <a:ext cx="141600" cy="1416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9"/>
          <p:cNvSpPr/>
          <p:nvPr/>
        </p:nvSpPr>
        <p:spPr>
          <a:xfrm>
            <a:off x="-140400" y="150205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9"/>
          <p:cNvSpPr/>
          <p:nvPr/>
        </p:nvSpPr>
        <p:spPr>
          <a:xfrm>
            <a:off x="8079301" y="377626"/>
            <a:ext cx="879300" cy="8793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9"/>
          <p:cNvSpPr/>
          <p:nvPr/>
        </p:nvSpPr>
        <p:spPr>
          <a:xfrm>
            <a:off x="696550" y="917625"/>
            <a:ext cx="336900" cy="3369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9"/>
          <p:cNvSpPr/>
          <p:nvPr/>
        </p:nvSpPr>
        <p:spPr>
          <a:xfrm>
            <a:off x="8924303" y="119381"/>
            <a:ext cx="292800" cy="2928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9"/>
          <p:cNvSpPr/>
          <p:nvPr/>
        </p:nvSpPr>
        <p:spPr>
          <a:xfrm>
            <a:off x="7724347" y="767108"/>
            <a:ext cx="213000" cy="2130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9"/>
          <p:cNvSpPr/>
          <p:nvPr/>
        </p:nvSpPr>
        <p:spPr>
          <a:xfrm>
            <a:off x="8923937" y="451941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9"/>
          <p:cNvSpPr/>
          <p:nvPr/>
        </p:nvSpPr>
        <p:spPr>
          <a:xfrm>
            <a:off x="528659" y="-124724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9"/>
          <p:cNvSpPr/>
          <p:nvPr/>
        </p:nvSpPr>
        <p:spPr>
          <a:xfrm>
            <a:off x="8327788" y="626113"/>
            <a:ext cx="382244" cy="382244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0" name="Google Shape;230;p9"/>
          <p:cNvGrpSpPr/>
          <p:nvPr/>
        </p:nvGrpSpPr>
        <p:grpSpPr>
          <a:xfrm>
            <a:off x="154025" y="438904"/>
            <a:ext cx="508851" cy="478711"/>
            <a:chOff x="5972700" y="2330200"/>
            <a:chExt cx="411625" cy="387275"/>
          </a:xfrm>
        </p:grpSpPr>
        <p:sp>
          <p:nvSpPr>
            <p:cNvPr id="231" name="Google Shape;231;p9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9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3" name="Google Shape;233;p9"/>
          <p:cNvSpPr txBox="1">
            <a:spLocks noGrp="1"/>
          </p:cNvSpPr>
          <p:nvPr>
            <p:ph type="body" idx="1"/>
          </p:nvPr>
        </p:nvSpPr>
        <p:spPr>
          <a:xfrm>
            <a:off x="457200" y="41777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100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234" name="Google Shape;234;p9"/>
          <p:cNvSpPr/>
          <p:nvPr/>
        </p:nvSpPr>
        <p:spPr>
          <a:xfrm>
            <a:off x="7720375" y="103875"/>
            <a:ext cx="626400" cy="6264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5" name="Google Shape;235;p9"/>
          <p:cNvGrpSpPr/>
          <p:nvPr/>
        </p:nvGrpSpPr>
        <p:grpSpPr>
          <a:xfrm>
            <a:off x="7915421" y="229147"/>
            <a:ext cx="236882" cy="375437"/>
            <a:chOff x="6718575" y="2318625"/>
            <a:chExt cx="256950" cy="407375"/>
          </a:xfrm>
        </p:grpSpPr>
        <p:sp>
          <p:nvSpPr>
            <p:cNvPr id="236" name="Google Shape;236;p9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9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9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9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9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9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9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9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4" name="Google Shape;244;p9"/>
          <p:cNvSpPr txBox="1">
            <a:spLocks noGrp="1"/>
          </p:cNvSpPr>
          <p:nvPr>
            <p:ph type="sldNum" idx="12"/>
          </p:nvPr>
        </p:nvSpPr>
        <p:spPr>
          <a:xfrm>
            <a:off x="8117984" y="430368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0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0"/>
          <p:cNvSpPr/>
          <p:nvPr/>
        </p:nvSpPr>
        <p:spPr>
          <a:xfrm>
            <a:off x="-117275" y="847257"/>
            <a:ext cx="605400" cy="605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0"/>
          <p:cNvSpPr/>
          <p:nvPr/>
        </p:nvSpPr>
        <p:spPr>
          <a:xfrm>
            <a:off x="217850" y="171250"/>
            <a:ext cx="1054200" cy="10542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0"/>
          <p:cNvSpPr/>
          <p:nvPr/>
        </p:nvSpPr>
        <p:spPr>
          <a:xfrm>
            <a:off x="1156976" y="-137274"/>
            <a:ext cx="398700" cy="3987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0"/>
          <p:cNvSpPr/>
          <p:nvPr/>
        </p:nvSpPr>
        <p:spPr>
          <a:xfrm>
            <a:off x="1397225" y="337514"/>
            <a:ext cx="136800" cy="1368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0"/>
          <p:cNvSpPr/>
          <p:nvPr/>
        </p:nvSpPr>
        <p:spPr>
          <a:xfrm>
            <a:off x="488128" y="13344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0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0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0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0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0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0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0"/>
          <p:cNvSpPr/>
          <p:nvPr/>
        </p:nvSpPr>
        <p:spPr>
          <a:xfrm>
            <a:off x="258289" y="157710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0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0" name="Google Shape;260;p10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261" name="Google Shape;261;p10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0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3" name="Google Shape;263;p10"/>
          <p:cNvGrpSpPr/>
          <p:nvPr/>
        </p:nvGrpSpPr>
        <p:grpSpPr>
          <a:xfrm>
            <a:off x="545621" y="382390"/>
            <a:ext cx="398658" cy="631920"/>
            <a:chOff x="6718575" y="2318625"/>
            <a:chExt cx="256950" cy="407375"/>
          </a:xfrm>
        </p:grpSpPr>
        <p:sp>
          <p:nvSpPr>
            <p:cNvPr id="264" name="Google Shape;264;p10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0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0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0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0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10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10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10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2" name="Google Shape;272;p10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BLANK_2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1"/>
          <p:cNvSpPr/>
          <p:nvPr/>
        </p:nvSpPr>
        <p:spPr>
          <a:xfrm>
            <a:off x="0" y="0"/>
            <a:ext cx="9144000" cy="5157300"/>
          </a:xfrm>
          <a:prstGeom prst="frame">
            <a:avLst>
              <a:gd name="adj1" fmla="val 792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1"/>
          <p:cNvSpPr/>
          <p:nvPr/>
        </p:nvSpPr>
        <p:spPr>
          <a:xfrm>
            <a:off x="-117275" y="847257"/>
            <a:ext cx="605400" cy="605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11"/>
          <p:cNvSpPr/>
          <p:nvPr/>
        </p:nvSpPr>
        <p:spPr>
          <a:xfrm>
            <a:off x="217850" y="171250"/>
            <a:ext cx="1054200" cy="10542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11"/>
          <p:cNvSpPr/>
          <p:nvPr/>
        </p:nvSpPr>
        <p:spPr>
          <a:xfrm>
            <a:off x="1156976" y="-137274"/>
            <a:ext cx="398700" cy="3987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1"/>
          <p:cNvSpPr/>
          <p:nvPr/>
        </p:nvSpPr>
        <p:spPr>
          <a:xfrm>
            <a:off x="1397225" y="337514"/>
            <a:ext cx="136800" cy="1368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1"/>
          <p:cNvSpPr/>
          <p:nvPr/>
        </p:nvSpPr>
        <p:spPr>
          <a:xfrm>
            <a:off x="488128" y="13344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1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11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1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1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1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1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1"/>
          <p:cNvSpPr/>
          <p:nvPr/>
        </p:nvSpPr>
        <p:spPr>
          <a:xfrm>
            <a:off x="258289" y="157710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11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8" name="Google Shape;288;p11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289" name="Google Shape;289;p11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1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1" name="Google Shape;291;p11"/>
          <p:cNvGrpSpPr/>
          <p:nvPr/>
        </p:nvGrpSpPr>
        <p:grpSpPr>
          <a:xfrm>
            <a:off x="545621" y="382390"/>
            <a:ext cx="398658" cy="631920"/>
            <a:chOff x="6718575" y="2318625"/>
            <a:chExt cx="256950" cy="407375"/>
          </a:xfrm>
        </p:grpSpPr>
        <p:sp>
          <p:nvSpPr>
            <p:cNvPr id="292" name="Google Shape;292;p11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1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1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1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1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1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1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1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0" name="Google Shape;300;p1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Aqua">
  <p:cSld name="BLANK_1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2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12"/>
          <p:cNvSpPr/>
          <p:nvPr/>
        </p:nvSpPr>
        <p:spPr>
          <a:xfrm>
            <a:off x="-117275" y="847257"/>
            <a:ext cx="605400" cy="6054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12"/>
          <p:cNvSpPr/>
          <p:nvPr/>
        </p:nvSpPr>
        <p:spPr>
          <a:xfrm>
            <a:off x="217850" y="171250"/>
            <a:ext cx="1054200" cy="10542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2"/>
          <p:cNvSpPr/>
          <p:nvPr/>
        </p:nvSpPr>
        <p:spPr>
          <a:xfrm>
            <a:off x="1156976" y="-137274"/>
            <a:ext cx="398700" cy="3987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12"/>
          <p:cNvSpPr/>
          <p:nvPr/>
        </p:nvSpPr>
        <p:spPr>
          <a:xfrm>
            <a:off x="1397225" y="337514"/>
            <a:ext cx="136800" cy="1368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2"/>
          <p:cNvSpPr/>
          <p:nvPr/>
        </p:nvSpPr>
        <p:spPr>
          <a:xfrm>
            <a:off x="488128" y="1334485"/>
            <a:ext cx="213000" cy="213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12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12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2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12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12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12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12"/>
          <p:cNvSpPr/>
          <p:nvPr/>
        </p:nvSpPr>
        <p:spPr>
          <a:xfrm>
            <a:off x="258289" y="157710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12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6" name="Google Shape;316;p12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317" name="Google Shape;317;p12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12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9" name="Google Shape;319;p12"/>
          <p:cNvGrpSpPr/>
          <p:nvPr/>
        </p:nvGrpSpPr>
        <p:grpSpPr>
          <a:xfrm>
            <a:off x="545621" y="382390"/>
            <a:ext cx="398658" cy="631920"/>
            <a:chOff x="6718575" y="2318625"/>
            <a:chExt cx="256950" cy="407375"/>
          </a:xfrm>
        </p:grpSpPr>
        <p:sp>
          <p:nvSpPr>
            <p:cNvPr id="320" name="Google Shape;320;p12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12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12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12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12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12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12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12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8" name="Google Shape;328;p12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Yellow">
  <p:cSld name="BLANK_1_1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3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3"/>
          <p:cNvSpPr/>
          <p:nvPr/>
        </p:nvSpPr>
        <p:spPr>
          <a:xfrm>
            <a:off x="-117275" y="847257"/>
            <a:ext cx="605400" cy="605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13"/>
          <p:cNvSpPr/>
          <p:nvPr/>
        </p:nvSpPr>
        <p:spPr>
          <a:xfrm>
            <a:off x="217850" y="171250"/>
            <a:ext cx="1054200" cy="10542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13"/>
          <p:cNvSpPr/>
          <p:nvPr/>
        </p:nvSpPr>
        <p:spPr>
          <a:xfrm>
            <a:off x="1156976" y="-137274"/>
            <a:ext cx="398700" cy="3987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13"/>
          <p:cNvSpPr/>
          <p:nvPr/>
        </p:nvSpPr>
        <p:spPr>
          <a:xfrm>
            <a:off x="1397225" y="337514"/>
            <a:ext cx="136800" cy="1368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13"/>
          <p:cNvSpPr/>
          <p:nvPr/>
        </p:nvSpPr>
        <p:spPr>
          <a:xfrm>
            <a:off x="488128" y="13344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13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13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13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13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13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13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13"/>
          <p:cNvSpPr/>
          <p:nvPr/>
        </p:nvSpPr>
        <p:spPr>
          <a:xfrm>
            <a:off x="258289" y="157710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13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4" name="Google Shape;344;p13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345" name="Google Shape;345;p13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3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7" name="Google Shape;347;p13"/>
          <p:cNvGrpSpPr/>
          <p:nvPr/>
        </p:nvGrpSpPr>
        <p:grpSpPr>
          <a:xfrm>
            <a:off x="545621" y="382390"/>
            <a:ext cx="398658" cy="631920"/>
            <a:chOff x="6718575" y="2318625"/>
            <a:chExt cx="256950" cy="407375"/>
          </a:xfrm>
        </p:grpSpPr>
        <p:sp>
          <p:nvSpPr>
            <p:cNvPr id="348" name="Google Shape;348;p13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13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13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13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13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13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13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13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6" name="Google Shape;356;p13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Magenta">
  <p:cSld name="BLANK_1_1_1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4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14"/>
          <p:cNvSpPr/>
          <p:nvPr/>
        </p:nvSpPr>
        <p:spPr>
          <a:xfrm>
            <a:off x="217850" y="171250"/>
            <a:ext cx="1054200" cy="10542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14"/>
          <p:cNvSpPr/>
          <p:nvPr/>
        </p:nvSpPr>
        <p:spPr>
          <a:xfrm>
            <a:off x="1156976" y="-137274"/>
            <a:ext cx="398700" cy="3987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14"/>
          <p:cNvSpPr/>
          <p:nvPr/>
        </p:nvSpPr>
        <p:spPr>
          <a:xfrm>
            <a:off x="1397225" y="337514"/>
            <a:ext cx="136800" cy="1368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14"/>
          <p:cNvSpPr/>
          <p:nvPr/>
        </p:nvSpPr>
        <p:spPr>
          <a:xfrm>
            <a:off x="488128" y="1334485"/>
            <a:ext cx="213000" cy="213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14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14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14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14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14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14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14"/>
          <p:cNvSpPr/>
          <p:nvPr/>
        </p:nvSpPr>
        <p:spPr>
          <a:xfrm>
            <a:off x="258289" y="157710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14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C40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1" name="Google Shape;371;p14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372" name="Google Shape;372;p14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14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4" name="Google Shape;374;p14"/>
          <p:cNvGrpSpPr/>
          <p:nvPr/>
        </p:nvGrpSpPr>
        <p:grpSpPr>
          <a:xfrm>
            <a:off x="545621" y="382390"/>
            <a:ext cx="398658" cy="631920"/>
            <a:chOff x="6718575" y="2318625"/>
            <a:chExt cx="256950" cy="407375"/>
          </a:xfrm>
        </p:grpSpPr>
        <p:sp>
          <p:nvSpPr>
            <p:cNvPr id="375" name="Google Shape;375;p14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14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14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14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14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4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14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4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3" name="Google Shape;383;p14"/>
          <p:cNvSpPr/>
          <p:nvPr/>
        </p:nvSpPr>
        <p:spPr>
          <a:xfrm>
            <a:off x="-117275" y="847257"/>
            <a:ext cx="605400" cy="605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14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2901875" y="1033400"/>
            <a:ext cx="5292300" cy="32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 Light"/>
              <a:buChar char="○"/>
              <a:defRPr sz="2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 Light"/>
              <a:buChar char="◦"/>
              <a:defRPr sz="2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 Light"/>
              <a:buChar char="◦"/>
              <a:defRPr sz="2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 Light"/>
              <a:buChar char="◦"/>
              <a:defRPr sz="2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 Light"/>
              <a:buChar char="◦"/>
              <a:defRPr sz="2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 Light"/>
              <a:buChar char="◦"/>
              <a:defRPr sz="2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 Light"/>
              <a:buChar char="◦"/>
              <a:defRPr sz="2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 Light"/>
              <a:buChar char="◦"/>
              <a:defRPr sz="2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Lato Light"/>
              <a:buChar char="◦"/>
              <a:defRPr sz="2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algn="r">
              <a:buNone/>
              <a:defRPr sz="1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lvl="2" algn="r">
              <a:buNone/>
              <a:defRPr sz="1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lvl="3" algn="r">
              <a:buNone/>
              <a:defRPr sz="1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lvl="4" algn="r">
              <a:buNone/>
              <a:defRPr sz="1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lvl="5" algn="r">
              <a:buNone/>
              <a:defRPr sz="1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lvl="6" algn="r">
              <a:buNone/>
              <a:defRPr sz="1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lvl="7" algn="r">
              <a:buNone/>
              <a:defRPr sz="1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lvl="8" algn="r">
              <a:buNone/>
              <a:defRPr sz="1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jpeg"/><Relationship Id="rId5" Type="http://schemas.openxmlformats.org/officeDocument/2006/relationships/hyperlink" Target="https://talent-management.com.ua/wp-content/uploads/2017/05/image-5.jpeg" TargetMode="Externa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</a:t>
            </a:fld>
            <a:endParaRPr lang="en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00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6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1979653" cy="256938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dirty="0" smtClean="0"/>
              <a:t>Ключові поняття у побудові </a:t>
            </a:r>
            <a:br>
              <a:rPr lang="uk-UA" sz="1800" b="1" dirty="0" smtClean="0"/>
            </a:br>
            <a:r>
              <a:rPr lang="en-US" sz="1800" b="1" dirty="0" smtClean="0"/>
              <a:t>HR-</a:t>
            </a:r>
            <a:r>
              <a:rPr lang="uk-UA" sz="1800" b="1" dirty="0" smtClean="0"/>
              <a:t>бренду :</a:t>
            </a:r>
            <a:endParaRPr sz="1800" b="1" dirty="0"/>
          </a:p>
        </p:txBody>
      </p:sp>
      <p:sp>
        <p:nvSpPr>
          <p:cNvPr id="398" name="Google Shape;398;p16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 dirty="0"/>
          </a:p>
        </p:txBody>
      </p:sp>
      <p:pic>
        <p:nvPicPr>
          <p:cNvPr id="19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16" y="0"/>
            <a:ext cx="1177684" cy="47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oogle Shape;1080;p42"/>
          <p:cNvGrpSpPr/>
          <p:nvPr/>
        </p:nvGrpSpPr>
        <p:grpSpPr>
          <a:xfrm>
            <a:off x="3347864" y="843558"/>
            <a:ext cx="4046445" cy="3474203"/>
            <a:chOff x="1649412" y="927100"/>
            <a:chExt cx="5011737" cy="5016500"/>
          </a:xfrm>
        </p:grpSpPr>
        <p:sp>
          <p:nvSpPr>
            <p:cNvPr id="13" name="Google Shape;1081;p42"/>
            <p:cNvSpPr/>
            <p:nvPr/>
          </p:nvSpPr>
          <p:spPr>
            <a:xfrm>
              <a:off x="2008187" y="4025900"/>
              <a:ext cx="4252913" cy="1917700"/>
            </a:xfrm>
            <a:custGeom>
              <a:avLst/>
              <a:gdLst/>
              <a:ahLst/>
              <a:cxnLst/>
              <a:rect l="l" t="t" r="r" b="b"/>
              <a:pathLst>
                <a:path w="999" h="450" extrusionOk="0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lang="en-US" sz="2800" b="1" i="0" u="none" strike="noStrike" cap="none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en-US" sz="2800" b="1" i="0" u="none" strike="noStrike" cap="none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EVP</a:t>
              </a:r>
              <a:endParaRPr sz="2800" b="1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16" name="Google Shape;1082;p42"/>
            <p:cNvSpPr/>
            <p:nvPr/>
          </p:nvSpPr>
          <p:spPr>
            <a:xfrm>
              <a:off x="4271962" y="931862"/>
              <a:ext cx="2389187" cy="3724276"/>
            </a:xfrm>
            <a:custGeom>
              <a:avLst/>
              <a:gdLst/>
              <a:ahLst/>
              <a:cxnLst/>
              <a:rect l="l" t="t" r="r" b="b"/>
              <a:pathLst>
                <a:path w="561" h="874" extrusionOk="0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lang="uk-UA" sz="2000" b="1" i="0" u="none" strike="noStrike" cap="none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uk-UA" sz="1000" b="1" i="0" u="none" strike="noStrike" cap="none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uk-UA" sz="1000" b="1" i="0" u="none" strike="noStrike" cap="none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     </a:t>
              </a:r>
              <a:r>
                <a:rPr lang="uk-UA" sz="2000" b="1" i="0" u="none" strike="noStrike" cap="none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endParaRPr lang="uk-UA" sz="2000" b="1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uk-UA" sz="2000" b="1" i="0" u="none" strike="noStrike" cap="none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  </a:t>
              </a:r>
              <a:r>
                <a:rPr lang="en-US" sz="1800" b="1" i="0" u="none" strike="noStrike" cap="none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HR-</a:t>
              </a:r>
              <a:r>
                <a:rPr lang="uk-UA" sz="1800" b="1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брендинг</a:t>
              </a:r>
              <a:endParaRPr sz="1800" b="1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17" name="Google Shape;1083;p42"/>
            <p:cNvSpPr/>
            <p:nvPr/>
          </p:nvSpPr>
          <p:spPr>
            <a:xfrm>
              <a:off x="1649412" y="927100"/>
              <a:ext cx="2870200" cy="3652835"/>
            </a:xfrm>
            <a:custGeom>
              <a:avLst/>
              <a:gdLst/>
              <a:ahLst/>
              <a:cxnLst/>
              <a:rect l="l" t="t" r="r" b="b"/>
              <a:pathLst>
                <a:path w="674" h="857" extrusionOk="0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uk-UA" sz="1800" b="1" i="0" u="none" strike="noStrike" cap="none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 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lang="uk-UA" sz="1800" b="1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uk-UA" sz="1800" b="1" i="0" u="none" strike="noStrike" cap="none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            </a:t>
              </a:r>
              <a:endParaRPr lang="uk-UA" sz="1800" b="1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uk-UA" sz="1800" b="1" i="0" u="none" strike="noStrike" cap="none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     </a:t>
              </a:r>
              <a:r>
                <a:rPr lang="en-US" sz="1800" b="1" i="0" u="none" strike="noStrike" cap="none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HR-</a:t>
              </a:r>
              <a:r>
                <a:rPr lang="uk-UA" sz="1800" b="1" i="0" u="none" strike="noStrike" cap="none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бренд</a:t>
              </a:r>
              <a:endParaRPr sz="1800" b="1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7"/>
          <p:cNvSpPr txBox="1">
            <a:spLocks noGrp="1"/>
          </p:cNvSpPr>
          <p:nvPr>
            <p:ph type="ctrTitle" idx="4294967295"/>
          </p:nvPr>
        </p:nvSpPr>
        <p:spPr>
          <a:xfrm>
            <a:off x="1547664" y="411510"/>
            <a:ext cx="65937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rgbClr val="FFB600"/>
                </a:solidFill>
              </a:rPr>
              <a:t>HR-</a:t>
            </a:r>
            <a:r>
              <a:rPr lang="uk-UA" sz="3200" b="1" dirty="0" err="1" smtClean="0">
                <a:solidFill>
                  <a:srgbClr val="FFB600"/>
                </a:solidFill>
              </a:rPr>
              <a:t>брендинг</a:t>
            </a:r>
            <a:r>
              <a:rPr lang="uk-UA" sz="3200" b="1" dirty="0" smtClean="0">
                <a:solidFill>
                  <a:srgbClr val="FFB600"/>
                </a:solidFill>
              </a:rPr>
              <a:t>.</a:t>
            </a:r>
            <a:br>
              <a:rPr lang="uk-UA" sz="3200" b="1" dirty="0" smtClean="0">
                <a:solidFill>
                  <a:srgbClr val="FFB600"/>
                </a:solidFill>
              </a:rPr>
            </a:br>
            <a:r>
              <a:rPr lang="uk-UA" sz="3200" b="1" dirty="0" smtClean="0">
                <a:solidFill>
                  <a:srgbClr val="FFB600"/>
                </a:solidFill>
              </a:rPr>
              <a:t>Даємо відповіді на питання.</a:t>
            </a:r>
            <a:endParaRPr sz="3200" b="1" dirty="0">
              <a:solidFill>
                <a:srgbClr val="FFB600"/>
              </a:solidFill>
            </a:endParaRPr>
          </a:p>
        </p:txBody>
      </p:sp>
      <p:sp>
        <p:nvSpPr>
          <p:cNvPr id="404" name="Google Shape;404;p17"/>
          <p:cNvSpPr txBox="1">
            <a:spLocks noGrp="1"/>
          </p:cNvSpPr>
          <p:nvPr>
            <p:ph type="subTitle" idx="4294967295"/>
          </p:nvPr>
        </p:nvSpPr>
        <p:spPr>
          <a:xfrm>
            <a:off x="1331640" y="1419622"/>
            <a:ext cx="6336704" cy="176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-UA" sz="1800" dirty="0" smtClean="0">
                <a:solidFill>
                  <a:srgbClr val="FFFFFF"/>
                </a:solidFill>
                <a:latin typeface="Roboto Slab Regular" panose="020B0604020202020204" charset="0"/>
                <a:ea typeface="Roboto Slab Regular" panose="020B0604020202020204" charset="0"/>
              </a:rPr>
              <a:t>Чи доходить інформація до ЦА?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uk-UA" sz="1800" dirty="0">
              <a:solidFill>
                <a:srgbClr val="FFFFFF"/>
              </a:solidFill>
              <a:latin typeface="Roboto Slab Regular" panose="020B0604020202020204" charset="0"/>
              <a:ea typeface="Roboto Slab Regular" panose="020B0604020202020204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uk-UA" sz="1800" dirty="0" smtClean="0">
              <a:solidFill>
                <a:srgbClr val="FFFFFF"/>
              </a:solidFill>
              <a:latin typeface="Roboto Slab Regular" panose="020B0604020202020204" charset="0"/>
              <a:ea typeface="Roboto Slab Regular" panose="020B0604020202020204" charset="0"/>
            </a:endParaRPr>
          </a:p>
          <a:p>
            <a:pPr marL="0" indent="0">
              <a:buNone/>
            </a:pPr>
            <a:r>
              <a:rPr lang="uk-UA" sz="1800" dirty="0">
                <a:solidFill>
                  <a:srgbClr val="FFFFFF"/>
                </a:solidFill>
                <a:latin typeface="Roboto Slab Regular" panose="020B0604020202020204" charset="0"/>
                <a:ea typeface="Roboto Slab Regular" panose="020B0604020202020204" charset="0"/>
              </a:rPr>
              <a:t>Чи доходить справді необхідна інформація до ЦА</a:t>
            </a:r>
            <a:r>
              <a:rPr lang="uk-UA" sz="1800" dirty="0" smtClean="0">
                <a:solidFill>
                  <a:srgbClr val="FFFFFF"/>
                </a:solidFill>
                <a:latin typeface="Roboto Slab Regular" panose="020B0604020202020204" charset="0"/>
                <a:ea typeface="Roboto Slab Regular" panose="020B0604020202020204" charset="0"/>
              </a:rPr>
              <a:t>?</a:t>
            </a:r>
          </a:p>
          <a:p>
            <a:pPr marL="0" indent="0">
              <a:buNone/>
            </a:pPr>
            <a:endParaRPr lang="uk-UA" sz="1800" dirty="0">
              <a:solidFill>
                <a:srgbClr val="FFFFFF"/>
              </a:solidFill>
              <a:latin typeface="Roboto Slab Regular" panose="020B0604020202020204" charset="0"/>
              <a:ea typeface="Roboto Slab Regular" panose="020B0604020202020204" charset="0"/>
            </a:endParaRPr>
          </a:p>
          <a:p>
            <a:pPr marL="0" indent="0">
              <a:buNone/>
            </a:pPr>
            <a:endParaRPr lang="uk-UA" sz="1800" dirty="0" smtClean="0">
              <a:solidFill>
                <a:srgbClr val="FFFFFF"/>
              </a:solidFill>
              <a:latin typeface="Roboto Slab Regular" panose="020B0604020202020204" charset="0"/>
              <a:ea typeface="Roboto Slab Regular" panose="020B0604020202020204" charset="0"/>
            </a:endParaRPr>
          </a:p>
          <a:p>
            <a:pPr marL="0" indent="0">
              <a:buNone/>
            </a:pPr>
            <a:r>
              <a:rPr lang="uk-UA" sz="1800" dirty="0" smtClean="0">
                <a:solidFill>
                  <a:srgbClr val="FFFFFF"/>
                </a:solidFill>
                <a:latin typeface="Roboto Slab Regular" panose="020B0604020202020204" charset="0"/>
                <a:ea typeface="Roboto Slab Regular" panose="020B0604020202020204" charset="0"/>
              </a:rPr>
              <a:t>Як саме інформація сприймається цільовим сегментом?</a:t>
            </a:r>
            <a:endParaRPr lang="uk-UA" sz="1800" dirty="0">
              <a:solidFill>
                <a:srgbClr val="FFFFFF"/>
              </a:solidFill>
              <a:latin typeface="Roboto Slab Regular" panose="020B0604020202020204" charset="0"/>
              <a:ea typeface="Roboto Slab Regular" panose="020B0604020202020204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dirty="0">
              <a:solidFill>
                <a:srgbClr val="FFFFFF"/>
              </a:solidFill>
              <a:latin typeface="Roboto Slab Regular" panose="020B0604020202020204" charset="0"/>
              <a:ea typeface="Roboto Slab Regular" panose="020B0604020202020204" charset="0"/>
            </a:endParaRPr>
          </a:p>
        </p:txBody>
      </p:sp>
      <p:sp>
        <p:nvSpPr>
          <p:cNvPr id="406" name="Google Shape;406;p17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529575"/>
            <a:ext cx="444085" cy="4440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16" y="2530064"/>
            <a:ext cx="444085" cy="44408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28" y="3579862"/>
            <a:ext cx="444085" cy="444085"/>
          </a:xfrm>
          <a:prstGeom prst="rect">
            <a:avLst/>
          </a:prstGeom>
        </p:spPr>
      </p:pic>
      <p:pic>
        <p:nvPicPr>
          <p:cNvPr id="12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16" y="0"/>
            <a:ext cx="1177684" cy="47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56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9"/>
          <p:cNvSpPr txBox="1">
            <a:spLocks noGrp="1"/>
          </p:cNvSpPr>
          <p:nvPr>
            <p:ph type="body" idx="1"/>
          </p:nvPr>
        </p:nvSpPr>
        <p:spPr>
          <a:xfrm>
            <a:off x="1324222" y="1563638"/>
            <a:ext cx="6642094" cy="23073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uk-UA" sz="2400" b="1" i="0" dirty="0" smtClean="0">
                <a:latin typeface="Roboto Slab Regular" panose="020B0604020202020204" charset="0"/>
                <a:ea typeface="Roboto Slab Regular" panose="020B0604020202020204" charset="0"/>
              </a:rPr>
              <a:t>Бренд роботодавця - </a:t>
            </a:r>
            <a:r>
              <a:rPr lang="uk-UA" sz="2400" dirty="0" smtClean="0">
                <a:latin typeface="Roboto Slab Regular" panose="020B0604020202020204" charset="0"/>
                <a:ea typeface="Roboto Slab Regular" panose="020B0604020202020204" charset="0"/>
              </a:rPr>
              <a:t>це образ </a:t>
            </a:r>
            <a:r>
              <a:rPr lang="uk-UA" sz="2400" dirty="0">
                <a:latin typeface="Roboto Slab Regular" panose="020B0604020202020204" charset="0"/>
                <a:ea typeface="Roboto Slab Regular" panose="020B0604020202020204" charset="0"/>
              </a:rPr>
              <a:t>В</a:t>
            </a:r>
            <a:r>
              <a:rPr lang="uk-UA" sz="2400" dirty="0" smtClean="0"/>
              <a:t>ашої </a:t>
            </a:r>
            <a:r>
              <a:rPr lang="uk-UA" sz="2400" dirty="0"/>
              <a:t>організації як «відмінного місця для роботи» </a:t>
            </a:r>
            <a:r>
              <a:rPr lang="uk-UA" sz="2400" dirty="0" smtClean="0"/>
              <a:t>у свідомості теперішніх </a:t>
            </a:r>
            <a:r>
              <a:rPr lang="uk-UA" sz="2400" dirty="0"/>
              <a:t>співробітників і ключових зацікавлених сторін на зовнішньому ринку (активних і пасивних кандидатів, клієнтів та інших ключових зацікавлених сторін</a:t>
            </a:r>
            <a:r>
              <a:rPr lang="uk-UA" sz="2400" dirty="0" smtClean="0"/>
              <a:t>).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sz="1800" b="1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Michington</a:t>
            </a:r>
            <a:r>
              <a:rPr lang="en-US" sz="1800" b="1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2005</a:t>
            </a:r>
            <a:endParaRPr lang="uk-UA" sz="1800" b="1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600"/>
              </a:spcBef>
              <a:spcAft>
                <a:spcPts val="1000"/>
              </a:spcAft>
              <a:buNone/>
            </a:pPr>
            <a:endParaRPr lang="uk-UA" sz="2400" i="0" dirty="0" smtClean="0">
              <a:solidFill>
                <a:schemeClr val="bg1"/>
              </a:solidFill>
              <a:latin typeface="Roboto Slab Regular" panose="020B0604020202020204" charset="0"/>
              <a:ea typeface="Roboto Slab Regular" panose="020B0604020202020204" charset="0"/>
              <a:cs typeface="Times New Roman"/>
            </a:endParaRPr>
          </a:p>
        </p:txBody>
      </p:sp>
      <p:sp>
        <p:nvSpPr>
          <p:cNvPr id="418" name="Google Shape;418;p19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4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16" y="0"/>
            <a:ext cx="1177684" cy="47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8"/>
          <p:cNvSpPr txBox="1">
            <a:spLocks noGrp="1"/>
          </p:cNvSpPr>
          <p:nvPr>
            <p:ph type="ctrTitle"/>
          </p:nvPr>
        </p:nvSpPr>
        <p:spPr>
          <a:xfrm>
            <a:off x="2915816" y="2787774"/>
            <a:ext cx="3371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smtClean="0"/>
              <a:t>EVP</a:t>
            </a: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sz="1600" b="1" dirty="0" smtClean="0"/>
              <a:t>(</a:t>
            </a:r>
            <a:r>
              <a:rPr lang="en-US" sz="1600" b="1" dirty="0" smtClean="0"/>
              <a:t>Employee Value Proposition)</a:t>
            </a:r>
            <a:br>
              <a:rPr lang="en-US" sz="1600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ru-RU" sz="1200" b="1" dirty="0" smtClean="0"/>
              <a:t>«</a:t>
            </a:r>
            <a:r>
              <a:rPr lang="ru-RU" sz="1200" b="1" dirty="0" err="1" smtClean="0"/>
              <a:t>Потр</a:t>
            </a:r>
            <a:r>
              <a:rPr lang="uk-UA" sz="1200" b="1" dirty="0" err="1" smtClean="0"/>
              <a:t>ібен</a:t>
            </a:r>
            <a:r>
              <a:rPr lang="uk-UA" sz="1200" b="1" dirty="0" smtClean="0"/>
              <a:t> новий психологічний контакт – повна присутність мотивації і віддача від співробітника при готовності організації вкладати в розвиток працівника. При цьому організація залишає за собою право звільнення в будь-який момент.»</a:t>
            </a:r>
            <a:br>
              <a:rPr lang="uk-UA" sz="1200" b="1" dirty="0" smtClean="0"/>
            </a:br>
            <a:r>
              <a:rPr lang="uk-UA" sz="1600" b="1" dirty="0" smtClean="0"/>
              <a:t>Білл Гейтс</a:t>
            </a:r>
            <a:endParaRPr sz="3600" b="1" dirty="0"/>
          </a:p>
        </p:txBody>
      </p:sp>
      <p:pic>
        <p:nvPicPr>
          <p:cNvPr id="5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16" y="0"/>
            <a:ext cx="1177684" cy="47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067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37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pic>
        <p:nvPicPr>
          <p:cNvPr id="22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16" y="0"/>
            <a:ext cx="1177684" cy="47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2425370" y="608370"/>
            <a:ext cx="4392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EVP –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HR-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БРЕНДУ КОМПАНІЇ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" name="Google Shape;1287;p42"/>
          <p:cNvGrpSpPr/>
          <p:nvPr/>
        </p:nvGrpSpPr>
        <p:grpSpPr>
          <a:xfrm>
            <a:off x="2714905" y="1317235"/>
            <a:ext cx="3153239" cy="2838691"/>
            <a:chOff x="8843122" y="4420259"/>
            <a:chExt cx="720202" cy="655469"/>
          </a:xfrm>
        </p:grpSpPr>
        <p:sp>
          <p:nvSpPr>
            <p:cNvPr id="25" name="Google Shape;1288;p42"/>
            <p:cNvSpPr/>
            <p:nvPr/>
          </p:nvSpPr>
          <p:spPr>
            <a:xfrm>
              <a:off x="8843122" y="4664371"/>
              <a:ext cx="351295" cy="411356"/>
            </a:xfrm>
            <a:custGeom>
              <a:avLst/>
              <a:gdLst/>
              <a:ahLst/>
              <a:cxnLst/>
              <a:rect l="l" t="t" r="r" b="b"/>
              <a:pathLst>
                <a:path w="530" h="618" extrusionOk="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289;p42"/>
            <p:cNvSpPr/>
            <p:nvPr/>
          </p:nvSpPr>
          <p:spPr>
            <a:xfrm>
              <a:off x="9232824" y="4664371"/>
              <a:ext cx="330500" cy="411356"/>
            </a:xfrm>
            <a:custGeom>
              <a:avLst/>
              <a:gdLst/>
              <a:ahLst/>
              <a:cxnLst/>
              <a:rect l="l" t="t" r="r" b="b"/>
              <a:pathLst>
                <a:path w="499" h="618" extrusionOk="0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290;p42"/>
            <p:cNvSpPr/>
            <p:nvPr/>
          </p:nvSpPr>
          <p:spPr>
            <a:xfrm>
              <a:off x="9108305" y="4859367"/>
              <a:ext cx="210630" cy="182470"/>
            </a:xfrm>
            <a:custGeom>
              <a:avLst/>
              <a:gdLst/>
              <a:ahLst/>
              <a:cxnLst/>
              <a:rect l="l" t="t" r="r" b="b"/>
              <a:pathLst>
                <a:path w="318" h="274" extrusionOk="0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291;p42"/>
            <p:cNvSpPr/>
            <p:nvPr/>
          </p:nvSpPr>
          <p:spPr>
            <a:xfrm>
              <a:off x="8990881" y="4420259"/>
              <a:ext cx="445234" cy="224220"/>
            </a:xfrm>
            <a:custGeom>
              <a:avLst/>
              <a:gdLst/>
              <a:ahLst/>
              <a:cxnLst/>
              <a:rect l="l" t="t" r="r" b="b"/>
              <a:pathLst>
                <a:path w="672" h="337" extrusionOk="0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292;p42"/>
            <p:cNvSpPr/>
            <p:nvPr/>
          </p:nvSpPr>
          <p:spPr>
            <a:xfrm>
              <a:off x="8988924" y="4625814"/>
              <a:ext cx="207939" cy="207766"/>
            </a:xfrm>
            <a:custGeom>
              <a:avLst/>
              <a:gdLst/>
              <a:ahLst/>
              <a:cxnLst/>
              <a:rect l="l" t="t" r="r" b="b"/>
              <a:pathLst>
                <a:path w="314" h="312" extrusionOk="0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293;p42"/>
            <p:cNvSpPr/>
            <p:nvPr/>
          </p:nvSpPr>
          <p:spPr>
            <a:xfrm>
              <a:off x="9232824" y="4627288"/>
              <a:ext cx="203291" cy="203591"/>
            </a:xfrm>
            <a:custGeom>
              <a:avLst/>
              <a:gdLst/>
              <a:ahLst/>
              <a:cxnLst/>
              <a:rect l="l" t="t" r="r" b="b"/>
              <a:pathLst>
                <a:path w="307" h="306" extrusionOk="0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5707234" y="1306988"/>
            <a:ext cx="28972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EVP – </a:t>
            </a:r>
            <a:r>
              <a:rPr lang="uk-UA" dirty="0" smtClean="0"/>
              <a:t>ціннісна пропозиція компанії, яка відображає унікальність бренду, відповідає запитам ЦА.</a:t>
            </a:r>
            <a:endParaRPr lang="uk-UA" dirty="0"/>
          </a:p>
        </p:txBody>
      </p:sp>
      <p:sp>
        <p:nvSpPr>
          <p:cNvPr id="32" name="TextBox 31"/>
          <p:cNvSpPr txBox="1"/>
          <p:nvPr/>
        </p:nvSpPr>
        <p:spPr>
          <a:xfrm>
            <a:off x="-422824" y="1522431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Корпоративна ідеологія</a:t>
            </a:r>
          </a:p>
          <a:p>
            <a:pPr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Місія, цінності, цілі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23528" y="3658984"/>
            <a:ext cx="28997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Конкурентне середовище</a:t>
            </a:r>
          </a:p>
          <a:p>
            <a:pPr algn="ctr"/>
            <a:r>
              <a:rPr lang="uk-UA" sz="12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Позиціонування </a:t>
            </a:r>
            <a:r>
              <a:rPr lang="en-US" sz="12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HR-</a:t>
            </a:r>
            <a:r>
              <a:rPr lang="uk-UA" sz="12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бренду конкурентів, відгуки і міфи про бренд зі сторони конкурентів, </a:t>
            </a:r>
            <a:r>
              <a:rPr lang="en-US" sz="12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best practice</a:t>
            </a:r>
            <a:endParaRPr lang="uk-UA" sz="1200" dirty="0" smtClean="0">
              <a:solidFill>
                <a:schemeClr val="tx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728398" y="3326635"/>
            <a:ext cx="27562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Сприйняття цільовими аудиторіями</a:t>
            </a:r>
          </a:p>
          <a:p>
            <a:pPr algn="ctr"/>
            <a:r>
              <a:rPr lang="uk-UA" sz="12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Відношення,очікування, сприйняття зі сторони </a:t>
            </a:r>
            <a:r>
              <a:rPr lang="uk-UA" sz="1200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наявни</a:t>
            </a:r>
            <a:r>
              <a:rPr lang="ru-RU" sz="1200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uk-UA" sz="120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співробітників, потенційних і колишніх</a:t>
            </a:r>
            <a:r>
              <a:rPr lang="uk-UA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4" name="Соединительная линия уступом 3"/>
          <p:cNvCxnSpPr/>
          <p:nvPr/>
        </p:nvCxnSpPr>
        <p:spPr>
          <a:xfrm flipV="1">
            <a:off x="4263679" y="1615770"/>
            <a:ext cx="1443555" cy="1041572"/>
          </a:xfrm>
          <a:prstGeom prst="bentConnector3">
            <a:avLst/>
          </a:prstGeom>
          <a:ln>
            <a:solidFill>
              <a:schemeClr val="tx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8080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37"/>
          <p:cNvSpPr/>
          <p:nvPr/>
        </p:nvSpPr>
        <p:spPr>
          <a:xfrm>
            <a:off x="2782267" y="451392"/>
            <a:ext cx="3096344" cy="2016224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A6BCC9"/>
          </a:solidFill>
          <a:ln w="9525" cap="flat" cmpd="sng">
            <a:solidFill>
              <a:srgbClr val="DEE9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37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1026" name="Picture 2" descr="Как раскрыть уникальность бренда в интерьер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279" y="555526"/>
            <a:ext cx="2880320" cy="151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oogle Shape;1307;p42"/>
          <p:cNvGrpSpPr/>
          <p:nvPr/>
        </p:nvGrpSpPr>
        <p:grpSpPr>
          <a:xfrm>
            <a:off x="1187624" y="2351558"/>
            <a:ext cx="1591762" cy="1682367"/>
            <a:chOff x="4764809" y="3184208"/>
            <a:chExt cx="717090" cy="719775"/>
          </a:xfrm>
        </p:grpSpPr>
        <p:sp>
          <p:nvSpPr>
            <p:cNvPr id="13" name="Google Shape;1308;p42"/>
            <p:cNvSpPr/>
            <p:nvPr/>
          </p:nvSpPr>
          <p:spPr>
            <a:xfrm>
              <a:off x="5143387" y="3232375"/>
              <a:ext cx="338512" cy="556553"/>
            </a:xfrm>
            <a:custGeom>
              <a:avLst/>
              <a:gdLst/>
              <a:ahLst/>
              <a:cxnLst/>
              <a:rect l="l" t="t" r="r" b="b"/>
              <a:pathLst>
                <a:path w="517" h="847" extrusionOk="0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309;p42"/>
            <p:cNvSpPr/>
            <p:nvPr/>
          </p:nvSpPr>
          <p:spPr>
            <a:xfrm>
              <a:off x="4783248" y="3418197"/>
              <a:ext cx="616697" cy="485785"/>
            </a:xfrm>
            <a:custGeom>
              <a:avLst/>
              <a:gdLst/>
              <a:ahLst/>
              <a:cxnLst/>
              <a:rect l="l" t="t" r="r" b="b"/>
              <a:pathLst>
                <a:path w="942" h="739" extrusionOk="0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310;p42"/>
            <p:cNvSpPr/>
            <p:nvPr/>
          </p:nvSpPr>
          <p:spPr>
            <a:xfrm>
              <a:off x="4764809" y="3184208"/>
              <a:ext cx="585965" cy="520485"/>
            </a:xfrm>
            <a:custGeom>
              <a:avLst/>
              <a:gdLst/>
              <a:ahLst/>
              <a:cxnLst/>
              <a:rect l="l" t="t" r="r" b="b"/>
              <a:pathLst>
                <a:path w="895" h="792" extrusionOk="0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186317" y="2920981"/>
            <a:ext cx="1592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Внутрішній бренд</a:t>
            </a:r>
            <a:endParaRPr lang="uk-UA" dirty="0"/>
          </a:p>
        </p:txBody>
      </p:sp>
      <p:grpSp>
        <p:nvGrpSpPr>
          <p:cNvPr id="17" name="Google Shape;1311;p42"/>
          <p:cNvGrpSpPr/>
          <p:nvPr/>
        </p:nvGrpSpPr>
        <p:grpSpPr>
          <a:xfrm>
            <a:off x="5724128" y="2464141"/>
            <a:ext cx="1728192" cy="1569781"/>
            <a:chOff x="3680173" y="3231000"/>
            <a:chExt cx="720106" cy="626190"/>
          </a:xfrm>
        </p:grpSpPr>
        <p:sp>
          <p:nvSpPr>
            <p:cNvPr id="18" name="Google Shape;1312;p42"/>
            <p:cNvSpPr/>
            <p:nvPr/>
          </p:nvSpPr>
          <p:spPr>
            <a:xfrm>
              <a:off x="3680173" y="3232386"/>
              <a:ext cx="468746" cy="451568"/>
            </a:xfrm>
            <a:custGeom>
              <a:avLst/>
              <a:gdLst/>
              <a:ahLst/>
              <a:cxnLst/>
              <a:rect l="l" t="t" r="r" b="b"/>
              <a:pathLst>
                <a:path w="341" h="326" extrusionOk="0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313;p42"/>
            <p:cNvSpPr/>
            <p:nvPr/>
          </p:nvSpPr>
          <p:spPr>
            <a:xfrm>
              <a:off x="3743529" y="3408162"/>
              <a:ext cx="548171" cy="449028"/>
            </a:xfrm>
            <a:custGeom>
              <a:avLst/>
              <a:gdLst/>
              <a:ahLst/>
              <a:cxnLst/>
              <a:rect l="l" t="t" r="r" b="b"/>
              <a:pathLst>
                <a:path w="399" h="324" extrusionOk="0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314;p42"/>
            <p:cNvSpPr/>
            <p:nvPr/>
          </p:nvSpPr>
          <p:spPr>
            <a:xfrm>
              <a:off x="4061000" y="3231000"/>
              <a:ext cx="339279" cy="508390"/>
            </a:xfrm>
            <a:custGeom>
              <a:avLst/>
              <a:gdLst/>
              <a:ahLst/>
              <a:cxnLst/>
              <a:rect l="l" t="t" r="r" b="b"/>
              <a:pathLst>
                <a:path w="247" h="367" extrusionOk="0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737829" y="2942977"/>
            <a:ext cx="1592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Зовнішній </a:t>
            </a:r>
          </a:p>
          <a:p>
            <a:pPr algn="ctr"/>
            <a:r>
              <a:rPr lang="uk-UA" dirty="0" smtClean="0"/>
              <a:t>бренд</a:t>
            </a:r>
            <a:endParaRPr lang="uk-UA" dirty="0"/>
          </a:p>
        </p:txBody>
      </p:sp>
      <p:pic>
        <p:nvPicPr>
          <p:cNvPr id="22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16" y="0"/>
            <a:ext cx="1177684" cy="47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174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1"/>
          <p:cNvSpPr/>
          <p:nvPr/>
        </p:nvSpPr>
        <p:spPr>
          <a:xfrm>
            <a:off x="3459600" y="628000"/>
            <a:ext cx="2224800" cy="2224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3" name="Google Shape;433;p21"/>
          <p:cNvGrpSpPr/>
          <p:nvPr/>
        </p:nvGrpSpPr>
        <p:grpSpPr>
          <a:xfrm>
            <a:off x="3940048" y="628007"/>
            <a:ext cx="1447570" cy="1447577"/>
            <a:chOff x="6643075" y="3664250"/>
            <a:chExt cx="407950" cy="407975"/>
          </a:xfrm>
        </p:grpSpPr>
        <p:sp>
          <p:nvSpPr>
            <p:cNvPr id="434" name="Google Shape;434;p21"/>
            <p:cNvSpPr/>
            <p:nvPr/>
          </p:nvSpPr>
          <p:spPr>
            <a:xfrm>
              <a:off x="6794075" y="3815250"/>
              <a:ext cx="211300" cy="211300"/>
            </a:xfrm>
            <a:custGeom>
              <a:avLst/>
              <a:gdLst/>
              <a:ahLst/>
              <a:cxnLst/>
              <a:rect l="l" t="t" r="r" b="b"/>
              <a:pathLst>
                <a:path w="8452" h="8452" fill="none" extrusionOk="0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w="19050" cap="rnd" cmpd="sng">
              <a:solidFill>
                <a:srgbClr val="FF97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1"/>
            <p:cNvSpPr/>
            <p:nvPr/>
          </p:nvSpPr>
          <p:spPr>
            <a:xfrm>
              <a:off x="6643075" y="3664250"/>
              <a:ext cx="407950" cy="407975"/>
            </a:xfrm>
            <a:custGeom>
              <a:avLst/>
              <a:gdLst/>
              <a:ahLst/>
              <a:cxnLst/>
              <a:rect l="l" t="t" r="r" b="b"/>
              <a:pathLst>
                <a:path w="16318" h="16319" fill="none" extrusionOk="0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w="19050" cap="rnd" cmpd="sng">
              <a:solidFill>
                <a:srgbClr val="FF97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6" name="Google Shape;436;p21"/>
          <p:cNvGrpSpPr/>
          <p:nvPr/>
        </p:nvGrpSpPr>
        <p:grpSpPr>
          <a:xfrm rot="-587344">
            <a:off x="3600928" y="2274183"/>
            <a:ext cx="595166" cy="595133"/>
            <a:chOff x="576250" y="4319400"/>
            <a:chExt cx="442075" cy="442050"/>
          </a:xfrm>
        </p:grpSpPr>
        <p:sp>
          <p:nvSpPr>
            <p:cNvPr id="437" name="Google Shape;437;p21"/>
            <p:cNvSpPr/>
            <p:nvPr/>
          </p:nvSpPr>
          <p:spPr>
            <a:xfrm>
              <a:off x="576250" y="4319400"/>
              <a:ext cx="442075" cy="442050"/>
            </a:xfrm>
            <a:custGeom>
              <a:avLst/>
              <a:gdLst/>
              <a:ahLst/>
              <a:cxnLst/>
              <a:rect l="l" t="t" r="r" b="b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w="19050" cap="rnd" cmpd="sng">
              <a:solidFill>
                <a:srgbClr val="FC406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1"/>
            <p:cNvSpPr/>
            <p:nvPr/>
          </p:nvSpPr>
          <p:spPr>
            <a:xfrm>
              <a:off x="595725" y="4668875"/>
              <a:ext cx="73100" cy="73100"/>
            </a:xfrm>
            <a:custGeom>
              <a:avLst/>
              <a:gdLst/>
              <a:ahLst/>
              <a:cxnLst/>
              <a:rect l="l" t="t" r="r" b="b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w="19050" cap="rnd" cmpd="sng">
              <a:solidFill>
                <a:srgbClr val="FC406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1"/>
            <p:cNvSpPr/>
            <p:nvPr/>
          </p:nvSpPr>
          <p:spPr>
            <a:xfrm>
              <a:off x="652350" y="4711500"/>
              <a:ext cx="46925" cy="46925"/>
            </a:xfrm>
            <a:custGeom>
              <a:avLst/>
              <a:gdLst/>
              <a:ahLst/>
              <a:cxnLst/>
              <a:rect l="l" t="t" r="r" b="b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w="19050" cap="rnd" cmpd="sng">
              <a:solidFill>
                <a:srgbClr val="FC406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1"/>
            <p:cNvSpPr/>
            <p:nvPr/>
          </p:nvSpPr>
          <p:spPr>
            <a:xfrm>
              <a:off x="579300" y="4638450"/>
              <a:ext cx="46900" cy="46900"/>
            </a:xfrm>
            <a:custGeom>
              <a:avLst/>
              <a:gdLst/>
              <a:ahLst/>
              <a:cxnLst/>
              <a:rect l="l" t="t" r="r" b="b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w="19050" cap="rnd" cmpd="sng">
              <a:solidFill>
                <a:srgbClr val="FC406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1" name="Google Shape;441;p21"/>
          <p:cNvSpPr/>
          <p:nvPr/>
        </p:nvSpPr>
        <p:spPr>
          <a:xfrm>
            <a:off x="3593939" y="962288"/>
            <a:ext cx="226251" cy="216069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9050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21"/>
          <p:cNvSpPr/>
          <p:nvPr/>
        </p:nvSpPr>
        <p:spPr>
          <a:xfrm rot="2697328">
            <a:off x="5346647" y="2148789"/>
            <a:ext cx="343459" cy="327947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9050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21"/>
          <p:cNvSpPr/>
          <p:nvPr/>
        </p:nvSpPr>
        <p:spPr>
          <a:xfrm>
            <a:off x="5356714" y="1881143"/>
            <a:ext cx="137570" cy="131429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9050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21"/>
          <p:cNvSpPr/>
          <p:nvPr/>
        </p:nvSpPr>
        <p:spPr>
          <a:xfrm rot="1280404">
            <a:off x="3589575" y="1613971"/>
            <a:ext cx="137564" cy="131398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9050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2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2050" name="Picture 2" descr="Сильный HR-бренд работодателя: почему это важно и нужн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828426"/>
            <a:ext cx="2143879" cy="160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acebook может изменить политику публикации сообщений | Новости из Германии  о событиях в мире | DW | 06.06.20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962288"/>
            <a:ext cx="2308777" cy="12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Coronavirus: in crescita Netflix e gli altri servizi di streaming - La  Stamp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" name="AutoShape 8" descr="Coronavirus: in crescita Netflix e gli altri servizi di streaming - La  Stamp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058" name="Picture 10" descr="Netflix Chooses Albuquerque For Production Studio Hub | KNAU Arizona Public  Radi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633" y="2899392"/>
            <a:ext cx="2795250" cy="139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Appl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502" y="1051019"/>
            <a:ext cx="1885951" cy="125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16" y="0"/>
            <a:ext cx="1177684" cy="47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6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 dirty="0" smtClean="0"/>
              <a:t>Хто відповідає за </a:t>
            </a:r>
            <a:r>
              <a:rPr lang="en-US" sz="2400" b="1" dirty="0" smtClean="0"/>
              <a:t>HR-</a:t>
            </a:r>
            <a:r>
              <a:rPr lang="uk-UA" sz="2400" b="1" dirty="0" smtClean="0"/>
              <a:t>бренд?</a:t>
            </a:r>
            <a:endParaRPr sz="2400" b="1" dirty="0"/>
          </a:p>
        </p:txBody>
      </p:sp>
      <p:sp>
        <p:nvSpPr>
          <p:cNvPr id="398" name="Google Shape;398;p16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903529"/>
            <a:ext cx="444085" cy="44408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320" y="1419622"/>
            <a:ext cx="444085" cy="44408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321" y="2302192"/>
            <a:ext cx="444085" cy="444085"/>
          </a:xfrm>
          <a:prstGeom prst="rect">
            <a:avLst/>
          </a:prstGeom>
        </p:spPr>
      </p:pic>
      <p:pic>
        <p:nvPicPr>
          <p:cNvPr id="19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16" y="0"/>
            <a:ext cx="1177684" cy="47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 descr="HR-бренд">
            <a:hlinkClick r:id="rId5"/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371" y="639248"/>
            <a:ext cx="5404217" cy="38164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436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34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grpSp>
        <p:nvGrpSpPr>
          <p:cNvPr id="6" name="Google Shape;1248;p42"/>
          <p:cNvGrpSpPr/>
          <p:nvPr/>
        </p:nvGrpSpPr>
        <p:grpSpPr>
          <a:xfrm>
            <a:off x="2267988" y="885646"/>
            <a:ext cx="4148669" cy="3723918"/>
            <a:chOff x="1631150" y="4455641"/>
            <a:chExt cx="720000" cy="687690"/>
          </a:xfrm>
        </p:grpSpPr>
        <p:sp>
          <p:nvSpPr>
            <p:cNvPr id="7" name="Google Shape;1249;p42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250;p42"/>
            <p:cNvSpPr/>
            <p:nvPr/>
          </p:nvSpPr>
          <p:spPr>
            <a:xfrm>
              <a:off x="1846141" y="4987992"/>
              <a:ext cx="293050" cy="155339"/>
            </a:xfrm>
            <a:custGeom>
              <a:avLst/>
              <a:gdLst/>
              <a:ahLst/>
              <a:cxnLst/>
              <a:rect l="l" t="t" r="r" b="b"/>
              <a:pathLst>
                <a:path w="462" h="245" extrusionOk="0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lang="uk-UA" sz="1200" b="0" i="0" u="none" strike="noStrike" cap="none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uk-UA" sz="1200" b="0" i="0" u="none" strike="noStrike" cap="none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Комунікація бренда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uk-UA" sz="1200" b="0" i="0" u="none" strike="noStrike" cap="none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і ринку праці</a:t>
              </a:r>
              <a:endParaRPr sz="12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9" name="Google Shape;1251;p42"/>
            <p:cNvSpPr/>
            <p:nvPr/>
          </p:nvSpPr>
          <p:spPr>
            <a:xfrm>
              <a:off x="1776241" y="4814286"/>
              <a:ext cx="431967" cy="178679"/>
            </a:xfrm>
            <a:custGeom>
              <a:avLst/>
              <a:gdLst/>
              <a:ahLst/>
              <a:cxnLst/>
              <a:rect l="l" t="t" r="r" b="b"/>
              <a:pathLst>
                <a:path w="681" h="255" extrusionOk="0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lang="uk-UA" sz="1600" b="1" i="0" u="none" strike="noStrike" cap="none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uk-UA" sz="1600" b="1" i="0" u="none" strike="noStrike" cap="none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Виокремлена</a:t>
              </a:r>
              <a:r>
                <a:rPr lang="uk-UA" sz="1600" b="1" i="0" u="none" strike="noStrike" cap="none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ЦА. Довірливі стосунки</a:t>
              </a:r>
            </a:p>
          </p:txBody>
        </p:sp>
        <p:sp>
          <p:nvSpPr>
            <p:cNvPr id="10" name="Google Shape;1252;p42"/>
            <p:cNvSpPr/>
            <p:nvPr/>
          </p:nvSpPr>
          <p:spPr>
            <a:xfrm>
              <a:off x="1639308" y="4531550"/>
              <a:ext cx="706054" cy="169201"/>
            </a:xfrm>
            <a:custGeom>
              <a:avLst/>
              <a:gdLst/>
              <a:ahLst/>
              <a:cxnLst/>
              <a:rect l="l" t="t" r="r" b="b"/>
              <a:pathLst>
                <a:path w="1113" h="267" extrusionOk="0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lang="uk-UA" sz="2000" b="1" i="0" u="none" strike="noStrike" cap="none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uk-UA" sz="2000" b="1" i="0" u="none" strike="noStrike" cap="none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Аудит бренду роботодавця</a:t>
              </a:r>
              <a:endParaRPr sz="2000" b="1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11" name="Google Shape;1253;p42"/>
            <p:cNvSpPr/>
            <p:nvPr/>
          </p:nvSpPr>
          <p:spPr>
            <a:xfrm>
              <a:off x="1708546" y="4674128"/>
              <a:ext cx="567578" cy="164141"/>
            </a:xfrm>
            <a:custGeom>
              <a:avLst/>
              <a:gdLst/>
              <a:ahLst/>
              <a:cxnLst/>
              <a:rect l="l" t="t" r="r" b="b"/>
              <a:pathLst>
                <a:path w="895" h="259" extrusionOk="0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lang="uk-UA" sz="1400" b="1" i="0" u="none" strike="noStrike" cap="none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uk-UA" sz="1400" b="1" i="0" u="none" strike="noStrike" cap="none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Визначені місія, бачення, цінності організації</a:t>
              </a:r>
              <a:endParaRPr sz="1400" b="1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281376" y="452119"/>
            <a:ext cx="4104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 успішності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HR-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бренду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16" y="0"/>
            <a:ext cx="1177684" cy="47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33"/>
          <p:cNvSpPr txBox="1">
            <a:spLocks noGrp="1"/>
          </p:cNvSpPr>
          <p:nvPr>
            <p:ph type="sldNum" idx="12"/>
          </p:nvPr>
        </p:nvSpPr>
        <p:spPr>
          <a:xfrm>
            <a:off x="8117984" y="430368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6" name="Рисунок 5" descr="Стратегия развития HR-бренд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771550"/>
            <a:ext cx="6395417" cy="3615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16" y="0"/>
            <a:ext cx="1177684" cy="47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35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pic>
        <p:nvPicPr>
          <p:cNvPr id="4098" name="Picture 2" descr="Инновационный менеджмент в управлении персоналом. HR-брендинг - online  presentatio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12" b="6171"/>
          <a:stretch/>
        </p:blipFill>
        <p:spPr bwMode="auto">
          <a:xfrm>
            <a:off x="1352127" y="771550"/>
            <a:ext cx="6633373" cy="383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04617" y="37086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Шаблон побудови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HR-</a:t>
            </a: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бренду </a:t>
            </a:r>
            <a:endParaRPr lang="uk-UA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16" y="0"/>
            <a:ext cx="1177684" cy="47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7"/>
          <p:cNvSpPr txBox="1">
            <a:spLocks noGrp="1"/>
          </p:cNvSpPr>
          <p:nvPr>
            <p:ph type="ctrTitle" idx="4294967295"/>
          </p:nvPr>
        </p:nvSpPr>
        <p:spPr>
          <a:xfrm>
            <a:off x="1372616" y="0"/>
            <a:ext cx="65937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rgbClr val="FFB600"/>
                </a:solidFill>
              </a:rPr>
              <a:t>HR-</a:t>
            </a:r>
            <a:r>
              <a:rPr lang="uk-UA" sz="3200" b="1" dirty="0" smtClean="0">
                <a:solidFill>
                  <a:srgbClr val="FFB600"/>
                </a:solidFill>
              </a:rPr>
              <a:t>бренд дозволяє</a:t>
            </a:r>
            <a:r>
              <a:rPr lang="ru-RU" sz="3200" b="1" dirty="0">
                <a:solidFill>
                  <a:srgbClr val="FFB600"/>
                </a:solidFill>
              </a:rPr>
              <a:t>:</a:t>
            </a:r>
            <a:endParaRPr sz="3200" b="1" dirty="0">
              <a:solidFill>
                <a:srgbClr val="FFB600"/>
              </a:solidFill>
            </a:endParaRPr>
          </a:p>
        </p:txBody>
      </p:sp>
      <p:pic>
        <p:nvPicPr>
          <p:cNvPr id="405" name="Google Shape;405;p17" descr="photo-1434030216411-0b793f4b417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6296" y="1275606"/>
            <a:ext cx="1783468" cy="1768559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6" name="Google Shape;406;p17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12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16" y="0"/>
            <a:ext cx="1177684" cy="47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oogle Shape;1423;p42"/>
          <p:cNvGrpSpPr/>
          <p:nvPr/>
        </p:nvGrpSpPr>
        <p:grpSpPr>
          <a:xfrm>
            <a:off x="2555776" y="969044"/>
            <a:ext cx="3816424" cy="3672413"/>
            <a:chOff x="8338678" y="5506443"/>
            <a:chExt cx="720227" cy="686989"/>
          </a:xfrm>
        </p:grpSpPr>
        <p:sp>
          <p:nvSpPr>
            <p:cNvPr id="14" name="Google Shape;1424;p42"/>
            <p:cNvSpPr/>
            <p:nvPr/>
          </p:nvSpPr>
          <p:spPr>
            <a:xfrm>
              <a:off x="8706181" y="5506443"/>
              <a:ext cx="230803" cy="263259"/>
            </a:xfrm>
            <a:custGeom>
              <a:avLst/>
              <a:gdLst/>
              <a:ahLst/>
              <a:cxnLst/>
              <a:rect l="l" t="t" r="r" b="b"/>
              <a:pathLst>
                <a:path w="378" h="432" extrusionOk="0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lang="uk-UA" sz="1400" b="0" i="0" u="none" strike="noStrike" cap="none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lang="uk-UA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uk-UA" sz="1400" b="0" i="0" u="none" strike="noStrike" cap="none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Виділитися на ринку</a:t>
              </a:r>
              <a:endParaRPr sz="14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15" name="Google Shape;1425;p42"/>
            <p:cNvSpPr/>
            <p:nvPr/>
          </p:nvSpPr>
          <p:spPr>
            <a:xfrm>
              <a:off x="8460817" y="5506443"/>
              <a:ext cx="230586" cy="263259"/>
            </a:xfrm>
            <a:custGeom>
              <a:avLst/>
              <a:gdLst/>
              <a:ahLst/>
              <a:cxnLst/>
              <a:rect l="l" t="t" r="r" b="b"/>
              <a:pathLst>
                <a:path w="378" h="432" extrusionOk="0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lang="uk-UA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uk-UA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Розширити можливості  пошуку та найму</a:t>
              </a:r>
              <a:endParaRPr sz="14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16" name="Google Shape;1426;p42"/>
            <p:cNvSpPr/>
            <p:nvPr/>
          </p:nvSpPr>
          <p:spPr>
            <a:xfrm>
              <a:off x="8338678" y="5718525"/>
              <a:ext cx="230151" cy="262608"/>
            </a:xfrm>
            <a:custGeom>
              <a:avLst/>
              <a:gdLst/>
              <a:ahLst/>
              <a:cxnLst/>
              <a:rect l="l" t="t" r="r" b="b"/>
              <a:pathLst>
                <a:path w="377" h="431" extrusionOk="0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lang="uk-UA" sz="1400" b="0" i="0" u="none" strike="noStrike" cap="none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uk-UA" sz="1400" b="0" i="0" u="none" strike="noStrike" cap="none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Роздобути адвокатів бренду</a:t>
              </a:r>
              <a:endParaRPr sz="14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17" name="Google Shape;1427;p42"/>
            <p:cNvSpPr/>
            <p:nvPr/>
          </p:nvSpPr>
          <p:spPr>
            <a:xfrm>
              <a:off x="8828754" y="5718525"/>
              <a:ext cx="230151" cy="262608"/>
            </a:xfrm>
            <a:custGeom>
              <a:avLst/>
              <a:gdLst/>
              <a:ahLst/>
              <a:cxnLst/>
              <a:rect l="l" t="t" r="r" b="b"/>
              <a:pathLst>
                <a:path w="377" h="431" extrusionOk="0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lang="uk-UA" sz="1400" b="0" i="0" u="none" strike="noStrike" cap="none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uk-UA" sz="1400" b="0" i="0" u="none" strike="noStrike" cap="none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Розширити клієнтську базу</a:t>
              </a:r>
              <a:endParaRPr sz="14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18" name="Google Shape;1428;p42"/>
            <p:cNvSpPr/>
            <p:nvPr/>
          </p:nvSpPr>
          <p:spPr>
            <a:xfrm>
              <a:off x="8706181" y="5930607"/>
              <a:ext cx="230803" cy="262825"/>
            </a:xfrm>
            <a:custGeom>
              <a:avLst/>
              <a:gdLst/>
              <a:ahLst/>
              <a:cxnLst/>
              <a:rect l="l" t="t" r="r" b="b"/>
              <a:pathLst>
                <a:path w="378" h="431" extrusionOk="0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lang="uk-UA" sz="1400" b="0" i="0" u="none" strike="noStrike" cap="none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uk-UA" sz="1400" b="0" i="0" u="none" strike="noStrike" cap="none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Збільшити лояльність клієнтів</a:t>
              </a:r>
              <a:endParaRPr sz="14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19" name="Google Shape;1429;p42"/>
            <p:cNvSpPr/>
            <p:nvPr/>
          </p:nvSpPr>
          <p:spPr>
            <a:xfrm>
              <a:off x="8453753" y="5930607"/>
              <a:ext cx="237650" cy="262825"/>
            </a:xfrm>
            <a:custGeom>
              <a:avLst/>
              <a:gdLst/>
              <a:ahLst/>
              <a:cxnLst/>
              <a:rect l="l" t="t" r="r" b="b"/>
              <a:pathLst>
                <a:path w="378" h="431" extrusionOk="0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lang="uk-UA" dirty="0" smtClean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lang="uk-UA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uk-UA" dirty="0" smtClean="0">
                  <a:solidFill>
                    <a:schemeClr val="dk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Відбудуватися від конкурентів</a:t>
              </a:r>
              <a:endParaRPr sz="14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56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"/>
          <p:cNvSpPr txBox="1">
            <a:spLocks noGrp="1"/>
          </p:cNvSpPr>
          <p:nvPr>
            <p:ph type="ctrTitle"/>
          </p:nvPr>
        </p:nvSpPr>
        <p:spPr>
          <a:xfrm>
            <a:off x="2757250" y="961350"/>
            <a:ext cx="3629400" cy="32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 smtClean="0"/>
              <a:t>Вплив </a:t>
            </a:r>
            <a:br>
              <a:rPr lang="uk-UA" b="1" dirty="0" smtClean="0"/>
            </a:br>
            <a:r>
              <a:rPr lang="en-US" b="1" dirty="0" smtClean="0"/>
              <a:t>HR-</a:t>
            </a:r>
            <a:r>
              <a:rPr lang="uk-UA" b="1" dirty="0" smtClean="0"/>
              <a:t>бренду на рекрутинг</a:t>
            </a:r>
            <a:endParaRPr b="1" dirty="0"/>
          </a:p>
        </p:txBody>
      </p:sp>
      <p:pic>
        <p:nvPicPr>
          <p:cNvPr id="4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16" y="0"/>
            <a:ext cx="1177684" cy="47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6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 dirty="0" smtClean="0"/>
              <a:t>Елементи </a:t>
            </a:r>
            <a:br>
              <a:rPr lang="uk-UA" sz="2400" b="1" dirty="0" smtClean="0"/>
            </a:br>
            <a:r>
              <a:rPr lang="en-US" sz="2400" b="1" dirty="0" smtClean="0"/>
              <a:t>HR-</a:t>
            </a:r>
            <a:r>
              <a:rPr lang="uk-UA" sz="2400" b="1" dirty="0" smtClean="0"/>
              <a:t>бренду :</a:t>
            </a:r>
            <a:endParaRPr sz="2400" b="1" dirty="0"/>
          </a:p>
        </p:txBody>
      </p:sp>
      <p:sp>
        <p:nvSpPr>
          <p:cNvPr id="398" name="Google Shape;398;p16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2893841" y="787881"/>
            <a:ext cx="5197459" cy="216368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uk-UA" b="1" dirty="0" smtClean="0">
                <a:latin typeface="Roboto Slab Regular" panose="020B0604020202020204" charset="0"/>
                <a:ea typeface="Roboto Slab Regular" panose="020B0604020202020204" charset="0"/>
              </a:rPr>
              <a:t>Фундамент </a:t>
            </a:r>
            <a:r>
              <a:rPr lang="en-US" b="1" dirty="0" smtClean="0">
                <a:latin typeface="Roboto Slab Regular" panose="020B0604020202020204" charset="0"/>
                <a:ea typeface="Roboto Slab Regular" panose="020B0604020202020204" charset="0"/>
              </a:rPr>
              <a:t>HR</a:t>
            </a:r>
            <a:r>
              <a:rPr lang="uk-UA" b="1" dirty="0" smtClean="0">
                <a:latin typeface="Roboto Slab Regular" panose="020B0604020202020204" charset="0"/>
                <a:ea typeface="Roboto Slab Regular" panose="020B0604020202020204" charset="0"/>
              </a:rPr>
              <a:t>-бренду компанії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Roboto Slab Regular" panose="020B0604020202020204" charset="0"/>
                <a:ea typeface="Roboto Slab Regular" panose="020B0604020202020204" charset="0"/>
              </a:rPr>
              <a:t>Employment value proposition (EVP)/</a:t>
            </a:r>
            <a:r>
              <a:rPr lang="uk-UA" b="1" dirty="0" smtClean="0">
                <a:latin typeface="Roboto Slab Regular" panose="020B0604020202020204" charset="0"/>
                <a:ea typeface="Roboto Slab Regular" panose="020B0604020202020204" charset="0"/>
              </a:rPr>
              <a:t> Внутрішній </a:t>
            </a:r>
            <a:r>
              <a:rPr lang="en-US" b="1" dirty="0" smtClean="0">
                <a:latin typeface="Roboto Slab Regular" panose="020B0604020202020204" charset="0"/>
                <a:ea typeface="Roboto Slab Regular" panose="020B0604020202020204" charset="0"/>
              </a:rPr>
              <a:t>HR</a:t>
            </a:r>
            <a:r>
              <a:rPr lang="ru-RU" b="1" dirty="0" smtClean="0">
                <a:latin typeface="Roboto Slab Regular" panose="020B0604020202020204" charset="0"/>
                <a:ea typeface="Roboto Slab Regular" panose="020B0604020202020204" charset="0"/>
              </a:rPr>
              <a:t>-</a:t>
            </a:r>
            <a:r>
              <a:rPr lang="uk-UA" b="1" dirty="0" smtClean="0">
                <a:latin typeface="Roboto Slab Regular" panose="020B0604020202020204" charset="0"/>
                <a:ea typeface="Roboto Slab Regular" panose="020B0604020202020204" charset="0"/>
              </a:rPr>
              <a:t>брендинг</a:t>
            </a:r>
          </a:p>
          <a:p>
            <a:pPr>
              <a:lnSpc>
                <a:spcPct val="150000"/>
              </a:lnSpc>
            </a:pPr>
            <a:r>
              <a:rPr lang="uk-UA" b="1" dirty="0" smtClean="0">
                <a:latin typeface="Roboto Slab Regular" panose="020B0604020202020204" charset="0"/>
                <a:ea typeface="Roboto Slab Regular" panose="020B0604020202020204" charset="0"/>
              </a:rPr>
              <a:t>Зовнішній </a:t>
            </a:r>
            <a:r>
              <a:rPr lang="en-US" b="1" dirty="0">
                <a:latin typeface="Roboto Slab Regular" panose="020B0604020202020204" charset="0"/>
                <a:ea typeface="Roboto Slab Regular" panose="020B0604020202020204" charset="0"/>
              </a:rPr>
              <a:t>HR</a:t>
            </a:r>
            <a:r>
              <a:rPr lang="ru-RU" b="1" dirty="0">
                <a:latin typeface="Roboto Slab Regular" panose="020B0604020202020204" charset="0"/>
                <a:ea typeface="Roboto Slab Regular" panose="020B0604020202020204" charset="0"/>
              </a:rPr>
              <a:t>-</a:t>
            </a:r>
            <a:r>
              <a:rPr lang="uk-UA" b="1" dirty="0" smtClean="0">
                <a:latin typeface="Roboto Slab Regular" panose="020B0604020202020204" charset="0"/>
                <a:ea typeface="Roboto Slab Regular" panose="020B0604020202020204" charset="0"/>
              </a:rPr>
              <a:t>брендинг компанії</a:t>
            </a:r>
            <a:endParaRPr lang="uk-UA" dirty="0">
              <a:latin typeface="Roboto Slab Regular" panose="020B0604020202020204" charset="0"/>
              <a:ea typeface="Roboto Slab Regular" panose="020B060402020202020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903529"/>
            <a:ext cx="444085" cy="44408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320" y="1419622"/>
            <a:ext cx="444085" cy="44408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321" y="2302192"/>
            <a:ext cx="444085" cy="44408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41376" y="3507854"/>
            <a:ext cx="7056784" cy="1025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 u="sng" dirty="0" smtClean="0">
                <a:latin typeface="Roboto Slab Regular" panose="020B0604020202020204" charset="0"/>
                <a:ea typeface="Roboto Slab Regular" panose="020B0604020202020204" charset="0"/>
              </a:rPr>
              <a:t>HR-</a:t>
            </a:r>
            <a:r>
              <a:rPr lang="uk-UA" b="1" u="sng" dirty="0" smtClean="0">
                <a:latin typeface="Roboto Slab Regular" panose="020B0604020202020204" charset="0"/>
                <a:ea typeface="Roboto Slab Regular" panose="020B0604020202020204" charset="0"/>
              </a:rPr>
              <a:t>брендинг </a:t>
            </a:r>
            <a:r>
              <a:rPr lang="uk-UA" b="1" dirty="0" smtClean="0">
                <a:latin typeface="Roboto Slab Regular" panose="020B0604020202020204" charset="0"/>
                <a:ea typeface="Roboto Slab Regular" panose="020B0604020202020204" charset="0"/>
              </a:rPr>
              <a:t>– це комплекс «</a:t>
            </a:r>
            <a:r>
              <a:rPr lang="uk-UA" b="1" dirty="0" err="1" smtClean="0">
                <a:latin typeface="Roboto Slab Regular" panose="020B0604020202020204" charset="0"/>
                <a:ea typeface="Roboto Slab Regular" panose="020B0604020202020204" charset="0"/>
              </a:rPr>
              <a:t>продаючих</a:t>
            </a:r>
            <a:r>
              <a:rPr lang="uk-UA" b="1" dirty="0" smtClean="0">
                <a:latin typeface="Roboto Slab Regular" panose="020B0604020202020204" charset="0"/>
                <a:ea typeface="Roboto Slab Regular" panose="020B0604020202020204" charset="0"/>
              </a:rPr>
              <a:t>» заходів, метою яких стає реалізація ланцюжка «клієнт-замовник», де КЛІЄНТОМ є кандидат, а ЗАМОВНИКОМ – роботодавець.</a:t>
            </a:r>
            <a:endParaRPr lang="uk-UA" dirty="0">
              <a:latin typeface="Roboto Slab Regular" panose="020B0604020202020204" charset="0"/>
              <a:ea typeface="Roboto Slab Regular" panose="020B0604020202020204" charset="0"/>
            </a:endParaRPr>
          </a:p>
        </p:txBody>
      </p:sp>
      <p:pic>
        <p:nvPicPr>
          <p:cNvPr id="19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16" y="0"/>
            <a:ext cx="1177684" cy="47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820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9"/>
          <p:cNvSpPr txBox="1">
            <a:spLocks noGrp="1"/>
          </p:cNvSpPr>
          <p:nvPr>
            <p:ph type="body" idx="1"/>
          </p:nvPr>
        </p:nvSpPr>
        <p:spPr>
          <a:xfrm>
            <a:off x="1242275" y="1704600"/>
            <a:ext cx="6642094" cy="23073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1000"/>
              </a:spcAft>
              <a:buNone/>
            </a:pPr>
            <a:r>
              <a:rPr lang="uk-UA" sz="2400" b="1" i="0" dirty="0" smtClean="0">
                <a:latin typeface="Roboto Slab Regular" panose="020B0604020202020204" charset="0"/>
                <a:ea typeface="Roboto Slab Regular" panose="020B0604020202020204" charset="0"/>
              </a:rPr>
              <a:t>Основні канали розширення </a:t>
            </a:r>
            <a:r>
              <a:rPr lang="en-US" sz="2400" b="1" i="0" dirty="0" smtClean="0">
                <a:latin typeface="Roboto Slab Regular" panose="020B0604020202020204" charset="0"/>
                <a:ea typeface="Roboto Slab Regular" panose="020B0604020202020204" charset="0"/>
              </a:rPr>
              <a:t>HR</a:t>
            </a:r>
            <a:r>
              <a:rPr lang="ru-RU" sz="2400" b="1" i="0" dirty="0" smtClean="0">
                <a:latin typeface="Roboto Slab Regular" panose="020B0604020202020204" charset="0"/>
                <a:ea typeface="Roboto Slab Regular" panose="020B0604020202020204" charset="0"/>
              </a:rPr>
              <a:t>-</a:t>
            </a:r>
            <a:r>
              <a:rPr lang="uk-UA" sz="2400" b="1" i="0" dirty="0" smtClean="0">
                <a:latin typeface="Roboto Slab Regular" panose="020B0604020202020204" charset="0"/>
                <a:ea typeface="Roboto Slab Regular" panose="020B0604020202020204" charset="0"/>
              </a:rPr>
              <a:t>бренду:</a:t>
            </a:r>
          </a:p>
          <a:p>
            <a:pPr marL="0" lvl="0" indent="0" algn="ctr" rtl="0">
              <a:spcBef>
                <a:spcPts val="600"/>
              </a:spcBef>
              <a:spcAft>
                <a:spcPts val="1000"/>
              </a:spcAft>
              <a:buNone/>
            </a:pPr>
            <a:r>
              <a:rPr lang="uk-UA" sz="2400" i="0" dirty="0" smtClean="0">
                <a:solidFill>
                  <a:schemeClr val="bg1"/>
                </a:solidFill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⁙ веб-сайт компанії 69 %</a:t>
            </a:r>
          </a:p>
          <a:p>
            <a:pPr marL="0" lvl="0" indent="0" algn="ctr" rtl="0">
              <a:spcBef>
                <a:spcPts val="600"/>
              </a:spcBef>
              <a:spcAft>
                <a:spcPts val="1000"/>
              </a:spcAft>
              <a:buNone/>
            </a:pPr>
            <a:r>
              <a:rPr lang="uk-UA" sz="2400" i="0" dirty="0" smtClean="0">
                <a:solidFill>
                  <a:schemeClr val="bg1"/>
                </a:solidFill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⁙ професійні онлайн-мережі – 61 %</a:t>
            </a:r>
          </a:p>
          <a:p>
            <a:pPr marL="0" lvl="0" indent="0" algn="ctr" rtl="0">
              <a:spcBef>
                <a:spcPts val="600"/>
              </a:spcBef>
              <a:spcAft>
                <a:spcPts val="1000"/>
              </a:spcAft>
              <a:buNone/>
            </a:pPr>
            <a:r>
              <a:rPr lang="uk-UA" sz="2400" i="0" dirty="0" smtClean="0">
                <a:solidFill>
                  <a:schemeClr val="bg1"/>
                </a:solidFill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⁙ соціальні мережі </a:t>
            </a:r>
            <a:r>
              <a:rPr lang="uk-UA" sz="2400" i="0" dirty="0">
                <a:solidFill>
                  <a:schemeClr val="bg1"/>
                </a:solidFill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 </a:t>
            </a:r>
            <a:r>
              <a:rPr lang="uk-UA" sz="2400" i="0" dirty="0" smtClean="0">
                <a:solidFill>
                  <a:schemeClr val="bg1"/>
                </a:solidFill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- 47%</a:t>
            </a:r>
          </a:p>
        </p:txBody>
      </p:sp>
      <p:sp>
        <p:nvSpPr>
          <p:cNvPr id="418" name="Google Shape;418;p19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pic>
        <p:nvPicPr>
          <p:cNvPr id="4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16" y="0"/>
            <a:ext cx="1177684" cy="47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91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7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dirty="0" smtClean="0"/>
              <a:t>Бюджет* на розвиток </a:t>
            </a:r>
            <a:r>
              <a:rPr lang="en-US" sz="2400" dirty="0" smtClean="0"/>
              <a:t>HR-</a:t>
            </a:r>
            <a:r>
              <a:rPr lang="uk-UA" sz="2400" dirty="0" smtClean="0"/>
              <a:t>бренду :</a:t>
            </a:r>
            <a:endParaRPr sz="2400" dirty="0"/>
          </a:p>
        </p:txBody>
      </p:sp>
      <p:graphicFrame>
        <p:nvGraphicFramePr>
          <p:cNvPr id="491" name="Google Shape;491;p27"/>
          <p:cNvGraphicFramePr/>
          <p:nvPr>
            <p:extLst>
              <p:ext uri="{D42A27DB-BD31-4B8C-83A1-F6EECF244321}">
                <p14:modId xmlns:p14="http://schemas.microsoft.com/office/powerpoint/2010/main" val="1794819914"/>
              </p:ext>
            </p:extLst>
          </p:nvPr>
        </p:nvGraphicFramePr>
        <p:xfrm>
          <a:off x="3419872" y="1275606"/>
          <a:ext cx="3456384" cy="2392800"/>
        </p:xfrm>
        <a:graphic>
          <a:graphicData uri="http://schemas.openxmlformats.org/drawingml/2006/table">
            <a:tbl>
              <a:tblPr>
                <a:noFill/>
                <a:tableStyleId>{E4810F47-2EDA-4696-A400-B9FEBE482205}</a:tableStyleId>
              </a:tblPr>
              <a:tblGrid>
                <a:gridCol w="1728192"/>
                <a:gridCol w="1728192"/>
              </a:tblGrid>
              <a:tr h="598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b="1" dirty="0" smtClean="0">
                          <a:solidFill>
                            <a:srgbClr val="02BDC7"/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Чисельність персоналу,</a:t>
                      </a:r>
                      <a:r>
                        <a:rPr lang="uk-UA" sz="1400" b="1" baseline="0" dirty="0" smtClean="0">
                          <a:solidFill>
                            <a:srgbClr val="02BDC7"/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 осіб</a:t>
                      </a:r>
                      <a:endParaRPr sz="1400" b="1" dirty="0">
                        <a:solidFill>
                          <a:srgbClr val="02BDC7"/>
                        </a:solidFill>
                        <a:latin typeface="Roboto Slab Regular" panose="020B0604020202020204" charset="0"/>
                        <a:ea typeface="Roboto Slab Regular" panose="020B0604020202020204" charset="0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b="1" dirty="0" smtClean="0">
                          <a:solidFill>
                            <a:srgbClr val="FC4067"/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Бюджет, </a:t>
                      </a:r>
                      <a:r>
                        <a:rPr lang="en-US" sz="1400" b="1" dirty="0" smtClean="0">
                          <a:solidFill>
                            <a:srgbClr val="FC4067"/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$</a:t>
                      </a:r>
                      <a:endParaRPr sz="1400" b="1" dirty="0">
                        <a:solidFill>
                          <a:srgbClr val="FC4067"/>
                        </a:solidFill>
                        <a:latin typeface="Roboto Slab Regular" panose="020B0604020202020204" charset="0"/>
                        <a:ea typeface="Roboto Slab Regular" panose="020B0604020202020204" charset="0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  <a:tr h="598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dirty="0" smtClean="0">
                          <a:solidFill>
                            <a:srgbClr val="02BDC7"/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1</a:t>
                      </a:r>
                      <a:r>
                        <a:rPr lang="uk-UA" sz="1400" baseline="0" dirty="0" smtClean="0">
                          <a:solidFill>
                            <a:srgbClr val="02BDC7"/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 - 499</a:t>
                      </a:r>
                      <a:endParaRPr sz="1400" dirty="0">
                        <a:solidFill>
                          <a:srgbClr val="02BDC7"/>
                        </a:solidFill>
                        <a:latin typeface="Roboto Slab Regular" panose="020B0604020202020204" charset="0"/>
                        <a:ea typeface="Roboto Slab Regular" panose="020B0604020202020204" charset="0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dirty="0" smtClean="0">
                          <a:solidFill>
                            <a:srgbClr val="4A5C65"/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6 300</a:t>
                      </a:r>
                      <a:endParaRPr sz="1400" dirty="0">
                        <a:solidFill>
                          <a:srgbClr val="4A5C65"/>
                        </a:solidFill>
                        <a:latin typeface="Roboto Slab Regular" panose="020B0604020202020204" charset="0"/>
                        <a:ea typeface="Roboto Slab Regular" panose="020B0604020202020204" charset="0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  <a:tr h="598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dirty="0" smtClean="0">
                          <a:solidFill>
                            <a:srgbClr val="02BDC7"/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500 - 3499</a:t>
                      </a:r>
                      <a:endParaRPr sz="1400" dirty="0">
                        <a:solidFill>
                          <a:srgbClr val="02BDC7"/>
                        </a:solidFill>
                        <a:latin typeface="Roboto Slab Regular" panose="020B0604020202020204" charset="0"/>
                        <a:ea typeface="Roboto Slab Regular" panose="020B0604020202020204" charset="0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dirty="0" smtClean="0">
                          <a:solidFill>
                            <a:srgbClr val="4A5C65"/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81 400</a:t>
                      </a:r>
                      <a:endParaRPr sz="1400" dirty="0">
                        <a:solidFill>
                          <a:srgbClr val="4A5C65"/>
                        </a:solidFill>
                        <a:latin typeface="Roboto Slab Regular" panose="020B0604020202020204" charset="0"/>
                        <a:ea typeface="Roboto Slab Regular" panose="020B0604020202020204" charset="0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  <a:tr h="598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dirty="0" smtClean="0">
                          <a:solidFill>
                            <a:srgbClr val="02BDC7"/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Більш ніж 3 500</a:t>
                      </a:r>
                      <a:endParaRPr sz="1400" dirty="0">
                        <a:solidFill>
                          <a:srgbClr val="02BDC7"/>
                        </a:solidFill>
                        <a:latin typeface="Roboto Slab Regular" panose="020B0604020202020204" charset="0"/>
                        <a:ea typeface="Roboto Slab Regular" panose="020B0604020202020204" charset="0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dirty="0" smtClean="0">
                          <a:solidFill>
                            <a:srgbClr val="4A5C65"/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335</a:t>
                      </a:r>
                      <a:r>
                        <a:rPr lang="uk-UA" sz="1400" baseline="0" dirty="0" smtClean="0">
                          <a:solidFill>
                            <a:srgbClr val="4A5C65"/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 900</a:t>
                      </a:r>
                      <a:endParaRPr sz="1400" dirty="0">
                        <a:solidFill>
                          <a:srgbClr val="4A5C65"/>
                        </a:solidFill>
                        <a:latin typeface="Roboto Slab Regular" panose="020B0604020202020204" charset="0"/>
                        <a:ea typeface="Roboto Slab Regular" panose="020B0604020202020204" charset="0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92" name="Google Shape;492;p27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4227934"/>
            <a:ext cx="31357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600"/>
              </a:spcBef>
              <a:spcAft>
                <a:spcPts val="1000"/>
              </a:spcAft>
            </a:pPr>
            <a:r>
              <a:rPr lang="uk-UA" dirty="0" smtClean="0">
                <a:solidFill>
                  <a:schemeClr val="tx1">
                    <a:lumMod val="5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* Витрати зарубіжних компаній</a:t>
            </a:r>
            <a:endParaRPr lang="uk-UA" dirty="0">
              <a:solidFill>
                <a:schemeClr val="tx1">
                  <a:lumMod val="50000"/>
                </a:schemeClr>
              </a:solidFill>
              <a:latin typeface="Roboto Slab Regular" panose="020B0604020202020204" charset="0"/>
              <a:ea typeface="Roboto Slab Regular" panose="020B0604020202020204" charset="0"/>
              <a:cs typeface="Times New Roman"/>
            </a:endParaRPr>
          </a:p>
        </p:txBody>
      </p:sp>
      <p:pic>
        <p:nvPicPr>
          <p:cNvPr id="6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16" y="0"/>
            <a:ext cx="1177684" cy="47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38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7"/>
          <p:cNvSpPr txBox="1">
            <a:spLocks noGrp="1"/>
          </p:cNvSpPr>
          <p:nvPr>
            <p:ph type="ctrTitle" idx="4294967295"/>
          </p:nvPr>
        </p:nvSpPr>
        <p:spPr>
          <a:xfrm>
            <a:off x="1547664" y="411510"/>
            <a:ext cx="65937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b="1" dirty="0" smtClean="0">
                <a:solidFill>
                  <a:srgbClr val="FFB600"/>
                </a:solidFill>
              </a:rPr>
              <a:t>Що дає </a:t>
            </a:r>
            <a:r>
              <a:rPr lang="en-US" sz="3200" b="1" dirty="0" smtClean="0">
                <a:solidFill>
                  <a:srgbClr val="FFB600"/>
                </a:solidFill>
              </a:rPr>
              <a:t>HR-</a:t>
            </a:r>
            <a:r>
              <a:rPr lang="uk-UA" sz="3200" b="1" dirty="0" smtClean="0">
                <a:solidFill>
                  <a:srgbClr val="FFB600"/>
                </a:solidFill>
              </a:rPr>
              <a:t>бренд?</a:t>
            </a:r>
            <a:endParaRPr sz="3200" b="1" dirty="0">
              <a:solidFill>
                <a:srgbClr val="FFB600"/>
              </a:solidFill>
            </a:endParaRPr>
          </a:p>
        </p:txBody>
      </p:sp>
      <p:sp>
        <p:nvSpPr>
          <p:cNvPr id="404" name="Google Shape;404;p17"/>
          <p:cNvSpPr txBox="1">
            <a:spLocks noGrp="1"/>
          </p:cNvSpPr>
          <p:nvPr>
            <p:ph type="subTitle" idx="4294967295"/>
          </p:nvPr>
        </p:nvSpPr>
        <p:spPr>
          <a:xfrm>
            <a:off x="611560" y="1419622"/>
            <a:ext cx="7056784" cy="176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-UA" sz="1800" dirty="0" smtClean="0">
                <a:solidFill>
                  <a:srgbClr val="FFFFFF"/>
                </a:solidFill>
                <a:latin typeface="Roboto Slab Regular" panose="020B0604020202020204" charset="0"/>
                <a:ea typeface="Roboto Slab Regular" panose="020B0604020202020204" charset="0"/>
              </a:rPr>
              <a:t>         Підвищений інтерес кандидатів до вакансій на 301 %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-UA" sz="1800" dirty="0" smtClean="0">
                <a:solidFill>
                  <a:srgbClr val="FFFFFF"/>
                </a:solidFill>
                <a:latin typeface="Roboto Slab Regular" panose="020B0604020202020204" charset="0"/>
                <a:ea typeface="Roboto Slab Regular" panose="020B0604020202020204" charset="0"/>
              </a:rPr>
              <a:t>         Скорочення часу відгуку на одну вакансію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-UA" sz="1800" dirty="0" smtClean="0">
                <a:solidFill>
                  <a:srgbClr val="FFFFFF"/>
                </a:solidFill>
                <a:latin typeface="Roboto Slab Regular" panose="020B0604020202020204" charset="0"/>
                <a:ea typeface="Roboto Slab Regular" panose="020B0604020202020204" charset="0"/>
              </a:rPr>
              <a:t>         Скорочення часу на закриття однієї вакансії на 36 %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-UA" sz="1800" dirty="0" smtClean="0">
                <a:solidFill>
                  <a:srgbClr val="FFFFFF"/>
                </a:solidFill>
                <a:latin typeface="Roboto Slab Regular" panose="020B0604020202020204" charset="0"/>
                <a:ea typeface="Roboto Slab Regular" panose="020B0604020202020204" charset="0"/>
              </a:rPr>
              <a:t>         Збільшення кількості якісних резюме на 131%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-UA" sz="1800" dirty="0" smtClean="0">
                <a:solidFill>
                  <a:srgbClr val="FFFFFF"/>
                </a:solidFill>
                <a:latin typeface="Roboto Slab Regular" panose="020B0604020202020204" charset="0"/>
                <a:ea typeface="Roboto Slab Regular" panose="020B0604020202020204" charset="0"/>
              </a:rPr>
              <a:t>         Плинність кадрів скоротилась на 51%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-UA" sz="1800" dirty="0" smtClean="0">
                <a:solidFill>
                  <a:srgbClr val="FFFFFF"/>
                </a:solidFill>
                <a:latin typeface="Roboto Slab Regular" panose="020B0604020202020204" charset="0"/>
                <a:ea typeface="Roboto Slab Regular" panose="020B0604020202020204" charset="0"/>
              </a:rPr>
              <a:t>         Збільшення випадків успішного проходження 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-UA" sz="1800" dirty="0">
                <a:solidFill>
                  <a:srgbClr val="FFFFFF"/>
                </a:solidFill>
                <a:latin typeface="Roboto Slab Regular" panose="020B0604020202020204" charset="0"/>
                <a:ea typeface="Roboto Slab Regular" panose="020B0604020202020204" charset="0"/>
              </a:rPr>
              <a:t> </a:t>
            </a:r>
            <a:r>
              <a:rPr lang="uk-UA" sz="1800" dirty="0" smtClean="0">
                <a:solidFill>
                  <a:srgbClr val="FFFFFF"/>
                </a:solidFill>
                <a:latin typeface="Roboto Slab Regular" panose="020B0604020202020204" charset="0"/>
                <a:ea typeface="Roboto Slab Regular" panose="020B0604020202020204" charset="0"/>
              </a:rPr>
              <a:t>        випробувального терміну на + 21%</a:t>
            </a:r>
            <a:endParaRPr sz="1800" dirty="0">
              <a:solidFill>
                <a:srgbClr val="FFFFFF"/>
              </a:solidFill>
              <a:latin typeface="Roboto Slab Regular" panose="020B0604020202020204" charset="0"/>
              <a:ea typeface="Roboto Slab Regular" panose="020B0604020202020204" charset="0"/>
            </a:endParaRPr>
          </a:p>
        </p:txBody>
      </p:sp>
      <p:pic>
        <p:nvPicPr>
          <p:cNvPr id="405" name="Google Shape;405;p17" descr="photo-1434030216411-0b793f4b417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76256" y="2553914"/>
            <a:ext cx="1783468" cy="1768559"/>
          </a:xfrm>
          <a:prstGeom prst="ellipse">
            <a:avLst/>
          </a:prstGeom>
          <a:noFill/>
          <a:ln>
            <a:noFill/>
          </a:ln>
        </p:spPr>
      </p:pic>
      <p:sp>
        <p:nvSpPr>
          <p:cNvPr id="406" name="Google Shape;406;p17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529575"/>
            <a:ext cx="444085" cy="4440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29" y="1857584"/>
            <a:ext cx="444085" cy="44408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28" y="2232026"/>
            <a:ext cx="444085" cy="44408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6" y="2569196"/>
            <a:ext cx="444085" cy="44408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76" y="2925484"/>
            <a:ext cx="444085" cy="44408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58" y="3299926"/>
            <a:ext cx="444085" cy="444085"/>
          </a:xfrm>
          <a:prstGeom prst="rect">
            <a:avLst/>
          </a:prstGeom>
        </p:spPr>
      </p:pic>
      <p:pic>
        <p:nvPicPr>
          <p:cNvPr id="12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16" y="0"/>
            <a:ext cx="1177684" cy="47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20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 smtClean="0"/>
              <a:t>Погана репутація компанії впливає на вибір шукачів</a:t>
            </a:r>
            <a:endParaRPr b="1" dirty="0"/>
          </a:p>
        </p:txBody>
      </p:sp>
      <p:sp>
        <p:nvSpPr>
          <p:cNvPr id="424" name="Google Shape;424;p20"/>
          <p:cNvSpPr txBox="1">
            <a:spLocks noGrp="1"/>
          </p:cNvSpPr>
          <p:nvPr>
            <p:ph type="body" idx="1"/>
          </p:nvPr>
        </p:nvSpPr>
        <p:spPr>
          <a:xfrm>
            <a:off x="2483768" y="1033400"/>
            <a:ext cx="6048672" cy="25464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uk-UA" sz="1800" dirty="0" smtClean="0"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⁙ </a:t>
            </a:r>
            <a:r>
              <a:rPr lang="uk-UA" sz="1800" dirty="0" smtClean="0">
                <a:latin typeface="Roboto Slab Regular" panose="020B0604020202020204" charset="0"/>
                <a:ea typeface="Roboto Slab Regular" panose="020B0604020202020204" charset="0"/>
              </a:rPr>
              <a:t>Відмовляються надсилати резюме після </a:t>
            </a:r>
          </a:p>
          <a:p>
            <a:pPr marL="1016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uk-UA" sz="1800" dirty="0">
                <a:latin typeface="Roboto Slab Regular" panose="020B0604020202020204" charset="0"/>
                <a:ea typeface="Roboto Slab Regular" panose="020B0604020202020204" charset="0"/>
              </a:rPr>
              <a:t> </a:t>
            </a:r>
            <a:r>
              <a:rPr lang="uk-UA" sz="1800" dirty="0" smtClean="0">
                <a:latin typeface="Roboto Slab Regular" panose="020B0604020202020204" charset="0"/>
                <a:ea typeface="Roboto Slab Regular" panose="020B0604020202020204" charset="0"/>
              </a:rPr>
              <a:t>  прочитання негативних відгуків – 55 % *</a:t>
            </a:r>
            <a:endParaRPr sz="1800" dirty="0">
              <a:latin typeface="Roboto Slab Regular" panose="020B0604020202020204" charset="0"/>
              <a:ea typeface="Roboto Slab Regular" panose="020B0604020202020204" charset="0"/>
            </a:endParaRPr>
          </a:p>
          <a:p>
            <a:pPr marL="10160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uk-UA" sz="1800" dirty="0" smtClean="0"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⁙ </a:t>
            </a:r>
            <a:r>
              <a:rPr lang="uk-UA" sz="1800" dirty="0" smtClean="0">
                <a:latin typeface="Roboto Slab Regular" panose="020B0604020202020204" charset="0"/>
                <a:ea typeface="Roboto Slab Regular" panose="020B0604020202020204" charset="0"/>
              </a:rPr>
              <a:t>Не будуть працювати в компанії з  </a:t>
            </a:r>
          </a:p>
          <a:p>
            <a:pPr marL="10160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uk-UA" sz="1800" dirty="0">
                <a:latin typeface="Roboto Slab Regular" panose="020B0604020202020204" charset="0"/>
                <a:ea typeface="Roboto Slab Regular" panose="020B0604020202020204" charset="0"/>
              </a:rPr>
              <a:t> </a:t>
            </a:r>
            <a:r>
              <a:rPr lang="uk-UA" sz="1800" dirty="0" smtClean="0">
                <a:latin typeface="Roboto Slab Regular" panose="020B0604020202020204" charset="0"/>
                <a:ea typeface="Roboto Slab Regular" panose="020B0604020202020204" charset="0"/>
              </a:rPr>
              <a:t>  поганою репутацією, навіть </a:t>
            </a:r>
            <a:r>
              <a:rPr lang="uk-UA" sz="1800" smtClean="0">
                <a:latin typeface="Roboto Slab Regular" panose="020B0604020202020204" charset="0"/>
                <a:ea typeface="Roboto Slab Regular" panose="020B0604020202020204" charset="0"/>
              </a:rPr>
              <a:t>при </a:t>
            </a:r>
            <a:r>
              <a:rPr lang="uk-UA" sz="1800" smtClean="0">
                <a:latin typeface="Roboto Slab Regular" panose="020B0604020202020204" charset="0"/>
                <a:ea typeface="Roboto Slab Regular" panose="020B0604020202020204" charset="0"/>
              </a:rPr>
              <a:t>умов</a:t>
            </a:r>
            <a:r>
              <a:rPr lang="uk-UA" sz="1800">
                <a:latin typeface="Roboto Slab Regular" panose="020B0604020202020204" charset="0"/>
                <a:ea typeface="Roboto Slab Regular" panose="020B0604020202020204" charset="0"/>
              </a:rPr>
              <a:t>і</a:t>
            </a:r>
            <a:r>
              <a:rPr lang="uk-UA" sz="1800" smtClean="0">
                <a:latin typeface="Roboto Slab Regular" panose="020B0604020202020204" charset="0"/>
                <a:ea typeface="Roboto Slab Regular" panose="020B0604020202020204" charset="0"/>
              </a:rPr>
              <a:t>  </a:t>
            </a:r>
            <a:endParaRPr lang="uk-UA" sz="1800" dirty="0" smtClean="0">
              <a:latin typeface="Roboto Slab Regular" panose="020B0604020202020204" charset="0"/>
              <a:ea typeface="Roboto Slab Regular" panose="020B0604020202020204" charset="0"/>
            </a:endParaRPr>
          </a:p>
          <a:p>
            <a:pPr marL="10160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uk-UA" sz="1800" dirty="0">
                <a:latin typeface="Roboto Slab Regular" panose="020B0604020202020204" charset="0"/>
                <a:ea typeface="Roboto Slab Regular" panose="020B0604020202020204" charset="0"/>
              </a:rPr>
              <a:t> </a:t>
            </a:r>
            <a:r>
              <a:rPr lang="uk-UA" sz="1800" dirty="0" smtClean="0">
                <a:latin typeface="Roboto Slab Regular" panose="020B0604020202020204" charset="0"/>
                <a:ea typeface="Roboto Slab Regular" panose="020B0604020202020204" charset="0"/>
              </a:rPr>
              <a:t>  підвищення зарплати – 50 % **</a:t>
            </a:r>
            <a:endParaRPr sz="1800" dirty="0">
              <a:latin typeface="Roboto Slab Regular" panose="020B0604020202020204" charset="0"/>
              <a:ea typeface="Roboto Slab Regular" panose="020B0604020202020204" charset="0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800" dirty="0">
              <a:latin typeface="Roboto Slab Regular" panose="020B0604020202020204" charset="0"/>
              <a:ea typeface="Roboto Slab Regular" panose="020B0604020202020204" charset="0"/>
            </a:endParaRPr>
          </a:p>
        </p:txBody>
      </p:sp>
      <p:sp>
        <p:nvSpPr>
          <p:cNvPr id="425" name="Google Shape;425;p20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611559" y="4107644"/>
            <a:ext cx="33185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latin typeface="Roboto Slab Regular" panose="020B0604020202020204" charset="0"/>
                <a:ea typeface="Roboto Slab Regular" panose="020B0604020202020204" charset="0"/>
              </a:rPr>
              <a:t>*    Згідно опитування «</a:t>
            </a:r>
            <a:r>
              <a:rPr lang="en-US" dirty="0" err="1" smtClean="0">
                <a:latin typeface="Roboto Slab Regular" panose="020B0604020202020204" charset="0"/>
                <a:ea typeface="Roboto Slab Regular" panose="020B0604020202020204" charset="0"/>
              </a:rPr>
              <a:t>CareerArc</a:t>
            </a:r>
            <a:r>
              <a:rPr lang="uk-UA" dirty="0" smtClean="0">
                <a:latin typeface="Roboto Slab Regular" panose="020B0604020202020204" charset="0"/>
                <a:ea typeface="Roboto Slab Regular" panose="020B0604020202020204" charset="0"/>
              </a:rPr>
              <a:t>»</a:t>
            </a:r>
          </a:p>
          <a:p>
            <a:r>
              <a:rPr lang="uk-UA" dirty="0" smtClean="0">
                <a:latin typeface="Roboto Slab Regular" panose="020B0604020202020204" charset="0"/>
                <a:ea typeface="Roboto Slab Regular" panose="020B0604020202020204" charset="0"/>
              </a:rPr>
              <a:t>** «</a:t>
            </a:r>
            <a:r>
              <a:rPr lang="en-US" dirty="0" err="1" smtClean="0">
                <a:latin typeface="Roboto Slab Regular" panose="020B0604020202020204" charset="0"/>
                <a:ea typeface="Roboto Slab Regular" panose="020B0604020202020204" charset="0"/>
              </a:rPr>
              <a:t>Randstad</a:t>
            </a:r>
            <a:r>
              <a:rPr lang="uk-UA" dirty="0" smtClean="0">
                <a:latin typeface="Roboto Slab Regular" panose="020B0604020202020204" charset="0"/>
                <a:ea typeface="Roboto Slab Regular" panose="020B0604020202020204" charset="0"/>
              </a:rPr>
              <a:t>»</a:t>
            </a:r>
            <a:endParaRPr lang="uk-UA" dirty="0"/>
          </a:p>
        </p:txBody>
      </p:sp>
      <p:pic>
        <p:nvPicPr>
          <p:cNvPr id="6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16" y="0"/>
            <a:ext cx="1177684" cy="47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38"/>
          <p:cNvSpPr txBox="1">
            <a:spLocks noGrp="1"/>
          </p:cNvSpPr>
          <p:nvPr>
            <p:ph type="ctrTitle" idx="4294967295"/>
          </p:nvPr>
        </p:nvSpPr>
        <p:spPr>
          <a:xfrm>
            <a:off x="1475656" y="305207"/>
            <a:ext cx="6910536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b="1" dirty="0" smtClean="0">
                <a:solidFill>
                  <a:srgbClr val="FFFFFF"/>
                </a:solidFill>
              </a:rPr>
              <a:t>Кращі роботодавці світу 2020р.</a:t>
            </a:r>
            <a:endParaRPr sz="3200" b="1" dirty="0">
              <a:solidFill>
                <a:srgbClr val="FFFFFF"/>
              </a:solidFill>
            </a:endParaRPr>
          </a:p>
        </p:txBody>
      </p:sp>
      <p:sp>
        <p:nvSpPr>
          <p:cNvPr id="594" name="Google Shape;594;p38"/>
          <p:cNvSpPr txBox="1">
            <a:spLocks noGrp="1"/>
          </p:cNvSpPr>
          <p:nvPr>
            <p:ph type="subTitle" idx="4294967295"/>
          </p:nvPr>
        </p:nvSpPr>
        <p:spPr>
          <a:xfrm>
            <a:off x="683568" y="1203598"/>
            <a:ext cx="7200800" cy="34563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-UA" sz="1800" dirty="0" smtClean="0">
                <a:solidFill>
                  <a:srgbClr val="4A5C65"/>
                </a:solidFill>
                <a:latin typeface="Roboto Slab Regular" panose="020B0604020202020204" charset="0"/>
                <a:ea typeface="Roboto Slab Regular" panose="020B0604020202020204" charset="0"/>
              </a:rPr>
              <a:t>                                                                               1 – </a:t>
            </a:r>
            <a:r>
              <a:rPr lang="en-US" sz="1800" dirty="0" smtClean="0">
                <a:solidFill>
                  <a:srgbClr val="4A5C65"/>
                </a:solidFill>
                <a:latin typeface="Roboto Slab Regular" panose="020B0604020202020204" charset="0"/>
                <a:ea typeface="Roboto Slab Regular" panose="020B0604020202020204" charset="0"/>
              </a:rPr>
              <a:t>Samsung</a:t>
            </a: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-UA" sz="1800" dirty="0" smtClean="0">
                <a:solidFill>
                  <a:srgbClr val="4A5C65"/>
                </a:solidFill>
                <a:latin typeface="Roboto Slab Regular" panose="020B0604020202020204" charset="0"/>
                <a:ea typeface="Roboto Slab Regular" panose="020B0604020202020204" charset="0"/>
              </a:rPr>
              <a:t>                                                         </a:t>
            </a:r>
            <a:r>
              <a:rPr lang="en-US" sz="1800" dirty="0" smtClean="0">
                <a:solidFill>
                  <a:srgbClr val="4A5C65"/>
                </a:solidFill>
                <a:latin typeface="Roboto Slab Regular" panose="020B0604020202020204" charset="0"/>
                <a:ea typeface="Roboto Slab Regular" panose="020B0604020202020204" charset="0"/>
              </a:rPr>
              <a:t>2 – Amazon</a:t>
            </a: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-UA" sz="1800" dirty="0" smtClean="0">
                <a:solidFill>
                  <a:srgbClr val="4A5C65"/>
                </a:solidFill>
                <a:latin typeface="Roboto Slab Regular" panose="020B0604020202020204" charset="0"/>
                <a:ea typeface="Roboto Slab Regular" panose="020B0604020202020204" charset="0"/>
              </a:rPr>
              <a:t>                                                     </a:t>
            </a:r>
            <a:r>
              <a:rPr lang="en-US" sz="1800" dirty="0" smtClean="0">
                <a:solidFill>
                  <a:srgbClr val="4A5C65"/>
                </a:solidFill>
                <a:latin typeface="Roboto Slab Regular" panose="020B0604020202020204" charset="0"/>
                <a:ea typeface="Roboto Slab Regular" panose="020B0604020202020204" charset="0"/>
              </a:rPr>
              <a:t>3 – IBM</a:t>
            </a: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-UA" sz="1800" dirty="0" smtClean="0">
                <a:solidFill>
                  <a:srgbClr val="4A5C65"/>
                </a:solidFill>
                <a:latin typeface="Roboto Slab Regular" panose="020B0604020202020204" charset="0"/>
                <a:ea typeface="Roboto Slab Regular" panose="020B0604020202020204" charset="0"/>
              </a:rPr>
              <a:t>                                    </a:t>
            </a:r>
            <a:r>
              <a:rPr lang="en-US" sz="1800" dirty="0" smtClean="0">
                <a:solidFill>
                  <a:srgbClr val="4A5C65"/>
                </a:solidFill>
                <a:latin typeface="Roboto Slab Regular" panose="020B0604020202020204" charset="0"/>
                <a:ea typeface="Roboto Slab Regular" panose="020B0604020202020204" charset="0"/>
              </a:rPr>
              <a:t>4 – Microsoft</a:t>
            </a: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-UA" sz="1800" dirty="0" smtClean="0">
                <a:solidFill>
                  <a:srgbClr val="4A5C65"/>
                </a:solidFill>
                <a:latin typeface="Roboto Slab Regular" panose="020B0604020202020204" charset="0"/>
                <a:ea typeface="Roboto Slab Regular" panose="020B0604020202020204" charset="0"/>
              </a:rPr>
              <a:t>                               </a:t>
            </a:r>
            <a:r>
              <a:rPr lang="en-US" sz="1800" dirty="0" smtClean="0">
                <a:solidFill>
                  <a:srgbClr val="4A5C65"/>
                </a:solidFill>
                <a:latin typeface="Roboto Slab Regular" panose="020B0604020202020204" charset="0"/>
                <a:ea typeface="Roboto Slab Regular" panose="020B0604020202020204" charset="0"/>
              </a:rPr>
              <a:t>5 – LG </a:t>
            </a: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-UA" sz="1800" dirty="0" smtClean="0">
                <a:solidFill>
                  <a:srgbClr val="4A5C65"/>
                </a:solidFill>
                <a:latin typeface="Roboto Slab Regular" panose="020B0604020202020204" charset="0"/>
                <a:ea typeface="Roboto Slab Regular" panose="020B0604020202020204" charset="0"/>
              </a:rPr>
              <a:t>                       </a:t>
            </a:r>
            <a:r>
              <a:rPr lang="en-US" sz="1800" dirty="0" smtClean="0">
                <a:solidFill>
                  <a:srgbClr val="4A5C65"/>
                </a:solidFill>
                <a:latin typeface="Roboto Slab Regular" panose="020B0604020202020204" charset="0"/>
                <a:ea typeface="Roboto Slab Regular" panose="020B0604020202020204" charset="0"/>
              </a:rPr>
              <a:t>6 – Apple </a:t>
            </a:r>
            <a:endParaRPr sz="1800" dirty="0">
              <a:solidFill>
                <a:srgbClr val="4A5C65"/>
              </a:solidFill>
              <a:latin typeface="Roboto Slab Regular" panose="020B0604020202020204" charset="0"/>
              <a:ea typeface="Roboto Slab Regular" panose="020B0604020202020204" charset="0"/>
            </a:endParaRPr>
          </a:p>
          <a:p>
            <a:pPr marL="0" lvl="0" indent="0" algn="just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uk-UA" sz="1400" b="1" dirty="0" smtClean="0">
              <a:solidFill>
                <a:srgbClr val="4A5C65"/>
              </a:solidFill>
              <a:latin typeface="Roboto Slab Regular" panose="020B0604020202020204" charset="0"/>
              <a:ea typeface="Roboto Slab Regular" panose="020B0604020202020204" charset="0"/>
            </a:endParaRPr>
          </a:p>
          <a:p>
            <a:pPr marL="0" lvl="0" indent="0" algn="just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1400" b="1" dirty="0" smtClean="0">
                <a:solidFill>
                  <a:srgbClr val="4A5C65"/>
                </a:solidFill>
                <a:latin typeface="Roboto Slab Regular" panose="020B0604020202020204" charset="0"/>
                <a:ea typeface="Roboto Slab Regular" panose="020B0604020202020204" charset="0"/>
              </a:rPr>
              <a:t>Показники для оцінки: </a:t>
            </a:r>
            <a:r>
              <a:rPr lang="uk-UA" sz="1400" dirty="0" smtClean="0">
                <a:solidFill>
                  <a:srgbClr val="4A5C65"/>
                </a:solidFill>
                <a:latin typeface="Roboto Slab Regular" panose="020B0604020202020204" charset="0"/>
                <a:ea typeface="Roboto Slab Regular" panose="020B0604020202020204" charset="0"/>
              </a:rPr>
              <a:t>імідж, економічний вплив, розвиток талантів, гендерна рівність, соціальна відповідальність.</a:t>
            </a:r>
            <a:endParaRPr sz="1400" dirty="0">
              <a:solidFill>
                <a:srgbClr val="4A5C65"/>
              </a:solidFill>
              <a:latin typeface="Roboto Slab Regular" panose="020B0604020202020204" charset="0"/>
              <a:ea typeface="Roboto Slab Regular" panose="020B0604020202020204" charset="0"/>
            </a:endParaRPr>
          </a:p>
        </p:txBody>
      </p:sp>
      <p:sp>
        <p:nvSpPr>
          <p:cNvPr id="595" name="Google Shape;595;p38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491630"/>
            <a:ext cx="4752528" cy="1954078"/>
          </a:xfrm>
          <a:prstGeom prst="rect">
            <a:avLst/>
          </a:prstGeom>
        </p:spPr>
      </p:pic>
      <p:pic>
        <p:nvPicPr>
          <p:cNvPr id="6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16" y="0"/>
            <a:ext cx="1177684" cy="47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30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10" name="Google Shape;593;p38"/>
          <p:cNvSpPr txBox="1">
            <a:spLocks/>
          </p:cNvSpPr>
          <p:nvPr/>
        </p:nvSpPr>
        <p:spPr>
          <a:xfrm>
            <a:off x="1043608" y="123478"/>
            <a:ext cx="7776864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 b="0" i="0" u="none" strike="noStrike" cap="none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 b="0" i="0" u="none" strike="noStrike" cap="none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 b="0" i="0" u="none" strike="noStrike" cap="none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 b="0" i="0" u="none" strike="noStrike" cap="none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 b="0" i="0" u="none" strike="noStrike" cap="none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 b="0" i="0" u="none" strike="noStrike" cap="none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 b="0" i="0" u="none" strike="noStrike" cap="none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 b="0" i="0" u="none" strike="noStrike" cap="none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 b="0" i="0" u="none" strike="noStrike" cap="none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pPr algn="ctr"/>
            <a:r>
              <a:rPr lang="uk-UA" sz="2600" b="1" dirty="0" smtClean="0">
                <a:solidFill>
                  <a:srgbClr val="FFFFFF"/>
                </a:solidFill>
              </a:rPr>
              <a:t>5 найкращих роботодавців України 2020р.</a:t>
            </a:r>
            <a:endParaRPr lang="uk-UA" sz="2600" b="1" dirty="0">
              <a:solidFill>
                <a:srgbClr val="FFFFF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4155926"/>
            <a:ext cx="7200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</a:pPr>
            <a:r>
              <a:rPr lang="uk-UA" dirty="0" smtClean="0">
                <a:solidFill>
                  <a:schemeClr val="tx1">
                    <a:lumMod val="5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</a:rPr>
              <a:t>Рейтинг  кращих роботодавців опубліковано у 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</a:rPr>
              <a:t>Forbes</a:t>
            </a:r>
            <a:r>
              <a:rPr lang="uk-UA" dirty="0" smtClean="0">
                <a:solidFill>
                  <a:schemeClr val="tx1">
                    <a:lumMod val="5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</a:rPr>
              <a:t> створений у співпраці з </a:t>
            </a:r>
            <a:r>
              <a:rPr lang="en-US" dirty="0" smtClean="0">
                <a:solidFill>
                  <a:schemeClr val="tx1">
                    <a:lumMod val="5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</a:rPr>
              <a:t>Work.ua</a:t>
            </a:r>
            <a:endParaRPr lang="uk-UA" dirty="0">
              <a:solidFill>
                <a:schemeClr val="tx1">
                  <a:lumMod val="50000"/>
                </a:schemeClr>
              </a:solidFill>
              <a:latin typeface="Roboto Slab Regular" panose="020B0604020202020204" charset="0"/>
              <a:ea typeface="Roboto Slab Regular" panose="020B0604020202020204" charset="0"/>
            </a:endParaRPr>
          </a:p>
        </p:txBody>
      </p:sp>
      <p:graphicFrame>
        <p:nvGraphicFramePr>
          <p:cNvPr id="13" name="Google Shape;491;p27"/>
          <p:cNvGraphicFramePr/>
          <p:nvPr>
            <p:extLst>
              <p:ext uri="{D42A27DB-BD31-4B8C-83A1-F6EECF244321}">
                <p14:modId xmlns:p14="http://schemas.microsoft.com/office/powerpoint/2010/main" val="1971368896"/>
              </p:ext>
            </p:extLst>
          </p:nvPr>
        </p:nvGraphicFramePr>
        <p:xfrm>
          <a:off x="899592" y="1059582"/>
          <a:ext cx="3168352" cy="1872208"/>
        </p:xfrm>
        <a:graphic>
          <a:graphicData uri="http://schemas.openxmlformats.org/drawingml/2006/table">
            <a:tbl>
              <a:tblPr>
                <a:noFill/>
                <a:tableStyleId>{E4810F47-2EDA-4696-A400-B9FEBE482205}</a:tableStyleId>
              </a:tblPr>
              <a:tblGrid>
                <a:gridCol w="1152128"/>
                <a:gridCol w="2016224"/>
              </a:tblGrid>
              <a:tr h="598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b="1" dirty="0" smtClean="0">
                          <a:solidFill>
                            <a:srgbClr val="02BDC7"/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№ рейтингу</a:t>
                      </a:r>
                      <a:endParaRPr sz="1400" b="1" dirty="0">
                        <a:solidFill>
                          <a:srgbClr val="02BDC7"/>
                        </a:solidFill>
                        <a:latin typeface="Roboto Slab Regular" panose="020B0604020202020204" charset="0"/>
                        <a:ea typeface="Roboto Slab Regular" panose="020B0604020202020204" charset="0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b="1" dirty="0" smtClean="0">
                          <a:solidFill>
                            <a:srgbClr val="FC4067"/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Компанія</a:t>
                      </a:r>
                      <a:endParaRPr sz="1400" b="1" dirty="0">
                        <a:solidFill>
                          <a:srgbClr val="FC4067"/>
                        </a:solidFill>
                        <a:latin typeface="Roboto Slab Regular" panose="020B0604020202020204" charset="0"/>
                        <a:ea typeface="Roboto Slab Regular" panose="020B0604020202020204" charset="0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  <a:tr h="40991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b="1" dirty="0" smtClean="0">
                          <a:solidFill>
                            <a:srgbClr val="02BDC7"/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1</a:t>
                      </a:r>
                      <a:endParaRPr sz="1400" b="1" dirty="0">
                        <a:solidFill>
                          <a:srgbClr val="02BDC7"/>
                        </a:solidFill>
                        <a:latin typeface="Roboto Slab Regular" panose="020B0604020202020204" charset="0"/>
                        <a:ea typeface="Roboto Slab Regular" panose="020B0604020202020204" charset="0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JTI</a:t>
                      </a:r>
                      <a:endParaRPr sz="1400" dirty="0">
                        <a:solidFill>
                          <a:schemeClr val="tx1">
                            <a:lumMod val="50000"/>
                          </a:schemeClr>
                        </a:solidFill>
                        <a:latin typeface="Roboto Slab Regular" panose="020B0604020202020204" charset="0"/>
                        <a:ea typeface="Roboto Slab Regular" panose="020B0604020202020204" charset="0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b="1" dirty="0" smtClean="0">
                          <a:solidFill>
                            <a:srgbClr val="02BDC7"/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2</a:t>
                      </a:r>
                      <a:endParaRPr sz="1400" b="1" dirty="0">
                        <a:solidFill>
                          <a:srgbClr val="02BDC7"/>
                        </a:solidFill>
                        <a:latin typeface="Roboto Slab Regular" panose="020B0604020202020204" charset="0"/>
                        <a:ea typeface="Roboto Slab Regular" panose="020B0604020202020204" charset="0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Київстар</a:t>
                      </a:r>
                      <a:endParaRPr sz="1400" dirty="0">
                        <a:solidFill>
                          <a:schemeClr val="tx1">
                            <a:lumMod val="50000"/>
                          </a:schemeClr>
                        </a:solidFill>
                        <a:latin typeface="Roboto Slab Regular" panose="020B0604020202020204" charset="0"/>
                        <a:ea typeface="Roboto Slab Regular" panose="020B0604020202020204" charset="0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b="1" dirty="0" smtClean="0">
                          <a:solidFill>
                            <a:srgbClr val="02BDC7"/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3</a:t>
                      </a:r>
                      <a:endParaRPr sz="1400" b="1" dirty="0">
                        <a:solidFill>
                          <a:srgbClr val="02BDC7"/>
                        </a:solidFill>
                        <a:latin typeface="Roboto Slab Regular" panose="020B0604020202020204" charset="0"/>
                        <a:ea typeface="Roboto Slab Regular" panose="020B0604020202020204" charset="0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ProCredit</a:t>
                      </a:r>
                      <a:r>
                        <a:rPr lang="en-US" sz="14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 Bank</a:t>
                      </a:r>
                      <a:endParaRPr sz="1400" dirty="0">
                        <a:solidFill>
                          <a:schemeClr val="tx1">
                            <a:lumMod val="50000"/>
                          </a:schemeClr>
                        </a:solidFill>
                        <a:latin typeface="Roboto Slab Regular" panose="020B0604020202020204" charset="0"/>
                        <a:ea typeface="Roboto Slab Regular" panose="020B0604020202020204" charset="0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156435"/>
              </p:ext>
            </p:extLst>
          </p:nvPr>
        </p:nvGraphicFramePr>
        <p:xfrm>
          <a:off x="4067944" y="1059582"/>
          <a:ext cx="1728192" cy="1872208"/>
        </p:xfrm>
        <a:graphic>
          <a:graphicData uri="http://schemas.openxmlformats.org/drawingml/2006/table">
            <a:tbl>
              <a:tblPr>
                <a:noFill/>
                <a:tableStyleId>{E4810F47-2EDA-4696-A400-B9FEBE482205}</a:tableStyleId>
              </a:tblPr>
              <a:tblGrid>
                <a:gridCol w="1728192"/>
              </a:tblGrid>
              <a:tr h="598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b="1" dirty="0" smtClean="0">
                          <a:solidFill>
                            <a:srgbClr val="FC4067"/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Середня заробітна плата</a:t>
                      </a:r>
                      <a:endParaRPr sz="1400" b="1" dirty="0">
                        <a:solidFill>
                          <a:srgbClr val="FC4067"/>
                        </a:solidFill>
                        <a:latin typeface="Roboto Slab Regular" panose="020B0604020202020204" charset="0"/>
                        <a:ea typeface="Roboto Slab Regular" panose="020B0604020202020204" charset="0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  <a:tr h="40991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32</a:t>
                      </a:r>
                      <a:r>
                        <a:rPr lang="en-US" sz="14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 182 </a:t>
                      </a:r>
                      <a:r>
                        <a:rPr lang="uk-UA" sz="14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грн</a:t>
                      </a:r>
                      <a:endParaRPr sz="1400" dirty="0">
                        <a:solidFill>
                          <a:schemeClr val="tx1">
                            <a:lumMod val="50000"/>
                          </a:schemeClr>
                        </a:solidFill>
                        <a:latin typeface="Roboto Slab Regular" panose="020B0604020202020204" charset="0"/>
                        <a:ea typeface="Roboto Slab Regular" panose="020B0604020202020204" charset="0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30</a:t>
                      </a:r>
                      <a:r>
                        <a:rPr lang="uk-UA" sz="14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 800 грн</a:t>
                      </a:r>
                      <a:endParaRPr sz="1400" dirty="0">
                        <a:solidFill>
                          <a:schemeClr val="tx1">
                            <a:lumMod val="50000"/>
                          </a:schemeClr>
                        </a:solidFill>
                        <a:latin typeface="Roboto Slab Regular" panose="020B0604020202020204" charset="0"/>
                        <a:ea typeface="Roboto Slab Regular" panose="020B0604020202020204" charset="0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36</a:t>
                      </a:r>
                      <a:r>
                        <a:rPr lang="uk-UA" sz="14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 706 грн</a:t>
                      </a:r>
                      <a:endParaRPr sz="1400" dirty="0">
                        <a:solidFill>
                          <a:schemeClr val="tx1">
                            <a:lumMod val="50000"/>
                          </a:schemeClr>
                        </a:solidFill>
                        <a:latin typeface="Roboto Slab Regular" panose="020B0604020202020204" charset="0"/>
                        <a:ea typeface="Roboto Slab Regular" panose="020B0604020202020204" charset="0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233272"/>
              </p:ext>
            </p:extLst>
          </p:nvPr>
        </p:nvGraphicFramePr>
        <p:xfrm>
          <a:off x="5796136" y="1059583"/>
          <a:ext cx="2880320" cy="2739901"/>
        </p:xfrm>
        <a:graphic>
          <a:graphicData uri="http://schemas.openxmlformats.org/drawingml/2006/table">
            <a:tbl>
              <a:tblPr>
                <a:noFill/>
                <a:tableStyleId>{E4810F47-2EDA-4696-A400-B9FEBE482205}</a:tableStyleId>
              </a:tblPr>
              <a:tblGrid>
                <a:gridCol w="2880320"/>
              </a:tblGrid>
              <a:tr h="57606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b="1" dirty="0" smtClean="0">
                          <a:solidFill>
                            <a:srgbClr val="FC4067"/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Показники для оцінювання</a:t>
                      </a:r>
                      <a:endParaRPr sz="1400" b="1" dirty="0">
                        <a:solidFill>
                          <a:srgbClr val="FC4067"/>
                        </a:solidFill>
                        <a:latin typeface="Roboto Slab Regular" panose="020B0604020202020204" charset="0"/>
                        <a:ea typeface="Roboto Slab Regular" panose="020B0604020202020204" charset="0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  <a:tr h="216383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Roboto Slab Regular" panose="020B0604020202020204" charset="0"/>
                          <a:cs typeface="Times New Roman"/>
                          <a:sym typeface="Lato Light"/>
                        </a:rPr>
                        <a:t>▓ </a:t>
                      </a:r>
                      <a:r>
                        <a:rPr lang="uk-UA" sz="14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Задоволеність працівників</a:t>
                      </a:r>
                      <a:r>
                        <a:rPr lang="uk-UA" sz="14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 роботою</a:t>
                      </a:r>
                    </a:p>
                    <a:p>
                      <a:pPr marL="0" lvl="0" indent="0" algn="l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Roboto Slab Regular" panose="020B0604020202020204" charset="0"/>
                          <a:cs typeface="Times New Roman"/>
                          <a:sym typeface="Lato Light"/>
                        </a:rPr>
                        <a:t>▓ </a:t>
                      </a:r>
                      <a:r>
                        <a:rPr lang="uk-UA" sz="14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Рівень зарплатні</a:t>
                      </a:r>
                    </a:p>
                    <a:p>
                      <a:pPr marL="0" lvl="0" indent="0" algn="l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Roboto Slab Regular" panose="020B0604020202020204" charset="0"/>
                          <a:cs typeface="Times New Roman"/>
                          <a:sym typeface="Lato Light"/>
                        </a:rPr>
                        <a:t>▓ </a:t>
                      </a:r>
                      <a:r>
                        <a:rPr lang="uk-UA" sz="14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Чи порадили б свою компанію знайомим</a:t>
                      </a:r>
                    </a:p>
                    <a:p>
                      <a:pPr marL="0" lvl="0" indent="0" algn="l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Roboto Slab Regular" panose="020B0604020202020204" charset="0"/>
                          <a:cs typeface="Times New Roman"/>
                          <a:sym typeface="Lato Light"/>
                        </a:rPr>
                        <a:t>▓ </a:t>
                      </a:r>
                      <a:r>
                        <a:rPr lang="uk-UA" sz="14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Соцпакет і турбота про співробітників</a:t>
                      </a:r>
                    </a:p>
                    <a:p>
                      <a:pPr marL="0" lvl="0" indent="0" algn="l" rtl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Roboto Slab Regular" panose="020B0604020202020204" charset="0"/>
                          <a:cs typeface="Times New Roman"/>
                          <a:sym typeface="Lato Light"/>
                        </a:rPr>
                        <a:t>▓ </a:t>
                      </a:r>
                      <a:r>
                        <a:rPr lang="uk-UA" sz="14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Інформаційна відкритіст</a:t>
                      </a:r>
                      <a:r>
                        <a:rPr lang="uk-UA" sz="1400" baseline="0" dirty="0" smtClean="0">
                          <a:solidFill>
                            <a:srgbClr val="4A5C65"/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ь </a:t>
                      </a:r>
                      <a:endParaRPr sz="1400" dirty="0">
                        <a:solidFill>
                          <a:srgbClr val="4A5C65"/>
                        </a:solidFill>
                        <a:latin typeface="Roboto Slab Regular" panose="020B0604020202020204" charset="0"/>
                        <a:ea typeface="Roboto Slab Regular" panose="020B0604020202020204" charset="0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6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16" y="0"/>
            <a:ext cx="1177684" cy="47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92470"/>
              </p:ext>
            </p:extLst>
          </p:nvPr>
        </p:nvGraphicFramePr>
        <p:xfrm>
          <a:off x="899592" y="2931790"/>
          <a:ext cx="3168352" cy="432048"/>
        </p:xfrm>
        <a:graphic>
          <a:graphicData uri="http://schemas.openxmlformats.org/drawingml/2006/table">
            <a:tbl>
              <a:tblPr>
                <a:noFill/>
                <a:tableStyleId>{E4810F47-2EDA-4696-A400-B9FEBE482205}</a:tableStyleId>
              </a:tblPr>
              <a:tblGrid>
                <a:gridCol w="1152128"/>
                <a:gridCol w="2016224"/>
              </a:tblGrid>
              <a:tr h="43204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b="1" dirty="0" smtClean="0">
                          <a:solidFill>
                            <a:srgbClr val="02BDC7"/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4</a:t>
                      </a:r>
                      <a:endParaRPr sz="1400" b="1" dirty="0">
                        <a:solidFill>
                          <a:srgbClr val="02BDC7"/>
                        </a:solidFill>
                        <a:latin typeface="Roboto Slab Regular" panose="020B0604020202020204" charset="0"/>
                        <a:ea typeface="Roboto Slab Regular" panose="020B0604020202020204" charset="0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Kernel</a:t>
                      </a:r>
                      <a:endParaRPr sz="1400" dirty="0">
                        <a:solidFill>
                          <a:schemeClr val="tx1">
                            <a:lumMod val="50000"/>
                          </a:schemeClr>
                        </a:solidFill>
                        <a:latin typeface="Roboto Slab Regular" panose="020B0604020202020204" charset="0"/>
                        <a:ea typeface="Roboto Slab Regular" panose="020B0604020202020204" charset="0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1411702"/>
              </p:ext>
            </p:extLst>
          </p:nvPr>
        </p:nvGraphicFramePr>
        <p:xfrm>
          <a:off x="899592" y="3363837"/>
          <a:ext cx="3168352" cy="432049"/>
        </p:xfrm>
        <a:graphic>
          <a:graphicData uri="http://schemas.openxmlformats.org/drawingml/2006/table">
            <a:tbl>
              <a:tblPr>
                <a:noFill/>
                <a:tableStyleId>{E4810F47-2EDA-4696-A400-B9FEBE482205}</a:tableStyleId>
              </a:tblPr>
              <a:tblGrid>
                <a:gridCol w="1152128"/>
                <a:gridCol w="2016224"/>
              </a:tblGrid>
              <a:tr h="43204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b="1" dirty="0" smtClean="0">
                          <a:solidFill>
                            <a:srgbClr val="02BDC7"/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5</a:t>
                      </a:r>
                      <a:endParaRPr sz="1400" b="1" dirty="0">
                        <a:solidFill>
                          <a:srgbClr val="02BDC7"/>
                        </a:solidFill>
                        <a:latin typeface="Roboto Slab Regular" panose="020B0604020202020204" charset="0"/>
                        <a:ea typeface="Roboto Slab Regular" panose="020B0604020202020204" charset="0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Intellias</a:t>
                      </a:r>
                      <a:endParaRPr sz="1400" dirty="0">
                        <a:solidFill>
                          <a:schemeClr val="tx1">
                            <a:lumMod val="50000"/>
                          </a:schemeClr>
                        </a:solidFill>
                        <a:latin typeface="Roboto Slab Regular" panose="020B0604020202020204" charset="0"/>
                        <a:ea typeface="Roboto Slab Regular" panose="020B0604020202020204" charset="0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954608"/>
              </p:ext>
            </p:extLst>
          </p:nvPr>
        </p:nvGraphicFramePr>
        <p:xfrm>
          <a:off x="4067944" y="2931790"/>
          <a:ext cx="1728192" cy="432048"/>
        </p:xfrm>
        <a:graphic>
          <a:graphicData uri="http://schemas.openxmlformats.org/drawingml/2006/table">
            <a:tbl>
              <a:tblPr>
                <a:noFill/>
                <a:tableStyleId>{E4810F47-2EDA-4696-A400-B9FEBE482205}</a:tableStyleId>
              </a:tblPr>
              <a:tblGrid>
                <a:gridCol w="1728192"/>
              </a:tblGrid>
              <a:tr h="43204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b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7 908 грн</a:t>
                      </a:r>
                      <a:endParaRPr sz="1400" b="0" dirty="0">
                        <a:solidFill>
                          <a:schemeClr val="tx1">
                            <a:lumMod val="50000"/>
                          </a:schemeClr>
                        </a:solidFill>
                        <a:latin typeface="Roboto Slab Regular" panose="020B0604020202020204" charset="0"/>
                        <a:ea typeface="Roboto Slab Regular" panose="020B0604020202020204" charset="0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832937"/>
              </p:ext>
            </p:extLst>
          </p:nvPr>
        </p:nvGraphicFramePr>
        <p:xfrm>
          <a:off x="4067944" y="3363838"/>
          <a:ext cx="1728192" cy="432048"/>
        </p:xfrm>
        <a:graphic>
          <a:graphicData uri="http://schemas.openxmlformats.org/drawingml/2006/table">
            <a:tbl>
              <a:tblPr>
                <a:noFill/>
                <a:tableStyleId>{E4810F47-2EDA-4696-A400-B9FEBE482205}</a:tableStyleId>
              </a:tblPr>
              <a:tblGrid>
                <a:gridCol w="1728192"/>
              </a:tblGrid>
              <a:tr h="43204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b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Roboto Slab Regular" panose="020B0604020202020204" charset="0"/>
                          <a:ea typeface="Roboto Slab Regular" panose="020B0604020202020204" charset="0"/>
                          <a:cs typeface="Lato Light"/>
                          <a:sym typeface="Lato Light"/>
                        </a:rPr>
                        <a:t>не розголошує</a:t>
                      </a:r>
                      <a:endParaRPr sz="1400" b="0" dirty="0">
                        <a:solidFill>
                          <a:schemeClr val="tx1">
                            <a:lumMod val="50000"/>
                          </a:schemeClr>
                        </a:solidFill>
                        <a:latin typeface="Roboto Slab Regular" panose="020B0604020202020204" charset="0"/>
                        <a:ea typeface="Roboto Slab Regular" panose="020B0604020202020204" charset="0"/>
                        <a:cs typeface="Lato Light"/>
                        <a:sym typeface="Lato Ligh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DEE9F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28"/>
          <p:cNvSpPr/>
          <p:nvPr/>
        </p:nvSpPr>
        <p:spPr>
          <a:xfrm>
            <a:off x="1255601" y="954425"/>
            <a:ext cx="6842284" cy="3259513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p28"/>
          <p:cNvSpPr/>
          <p:nvPr/>
        </p:nvSpPr>
        <p:spPr>
          <a:xfrm>
            <a:off x="1786775" y="2070874"/>
            <a:ext cx="134700" cy="134700"/>
          </a:xfrm>
          <a:prstGeom prst="ellipse">
            <a:avLst/>
          </a:prstGeom>
          <a:solidFill>
            <a:srgbClr val="02BDC7"/>
          </a:solidFill>
          <a:ln w="38100" cap="flat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p28"/>
          <p:cNvSpPr/>
          <p:nvPr/>
        </p:nvSpPr>
        <p:spPr>
          <a:xfrm>
            <a:off x="3299800" y="3150299"/>
            <a:ext cx="134700" cy="134700"/>
          </a:xfrm>
          <a:prstGeom prst="ellipse">
            <a:avLst/>
          </a:prstGeom>
          <a:solidFill>
            <a:srgbClr val="02BDC7"/>
          </a:solidFill>
          <a:ln w="38100" cap="flat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28"/>
          <p:cNvSpPr/>
          <p:nvPr/>
        </p:nvSpPr>
        <p:spPr>
          <a:xfrm>
            <a:off x="4072700" y="1814974"/>
            <a:ext cx="134700" cy="134700"/>
          </a:xfrm>
          <a:prstGeom prst="ellipse">
            <a:avLst/>
          </a:prstGeom>
          <a:solidFill>
            <a:srgbClr val="02BDC7"/>
          </a:solidFill>
          <a:ln w="38100" cap="flat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p28"/>
          <p:cNvSpPr/>
          <p:nvPr/>
        </p:nvSpPr>
        <p:spPr>
          <a:xfrm>
            <a:off x="4681175" y="3612099"/>
            <a:ext cx="134700" cy="134700"/>
          </a:xfrm>
          <a:prstGeom prst="ellipse">
            <a:avLst/>
          </a:prstGeom>
          <a:solidFill>
            <a:srgbClr val="02BDC7"/>
          </a:solidFill>
          <a:ln w="38100" cap="flat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p28"/>
          <p:cNvSpPr/>
          <p:nvPr/>
        </p:nvSpPr>
        <p:spPr>
          <a:xfrm>
            <a:off x="6508175" y="2254349"/>
            <a:ext cx="134700" cy="134700"/>
          </a:xfrm>
          <a:prstGeom prst="ellipse">
            <a:avLst/>
          </a:prstGeom>
          <a:solidFill>
            <a:srgbClr val="02BDC7"/>
          </a:solidFill>
          <a:ln w="38100" cap="flat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28"/>
          <p:cNvSpPr/>
          <p:nvPr/>
        </p:nvSpPr>
        <p:spPr>
          <a:xfrm>
            <a:off x="7034400" y="3670174"/>
            <a:ext cx="134700" cy="134700"/>
          </a:xfrm>
          <a:prstGeom prst="ellipse">
            <a:avLst/>
          </a:prstGeom>
          <a:solidFill>
            <a:srgbClr val="02BDC7"/>
          </a:solidFill>
          <a:ln w="38100" cap="flat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28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pic>
        <p:nvPicPr>
          <p:cNvPr id="12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16" y="0"/>
            <a:ext cx="1177684" cy="47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682" y="508569"/>
            <a:ext cx="6831686" cy="4218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8"/>
          <p:cNvSpPr txBox="1">
            <a:spLocks noGrp="1"/>
          </p:cNvSpPr>
          <p:nvPr>
            <p:ph type="ctrTitle"/>
          </p:nvPr>
        </p:nvSpPr>
        <p:spPr>
          <a:xfrm>
            <a:off x="2843808" y="2355726"/>
            <a:ext cx="3371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 smtClean="0">
                <a:solidFill>
                  <a:srgbClr val="4A5C65"/>
                </a:solidFill>
              </a:rPr>
              <a:t>Як бренд роботодавця допомагає бізнесу?</a:t>
            </a:r>
            <a:endParaRPr b="1" dirty="0"/>
          </a:p>
        </p:txBody>
      </p:sp>
      <p:pic>
        <p:nvPicPr>
          <p:cNvPr id="5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16" y="0"/>
            <a:ext cx="1177684" cy="47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ight Arrow Callout 7"/>
          <p:cNvSpPr/>
          <p:nvPr/>
        </p:nvSpPr>
        <p:spPr>
          <a:xfrm>
            <a:off x="5032499" y="2859782"/>
            <a:ext cx="2103630" cy="1074366"/>
          </a:xfrm>
          <a:prstGeom prst="rightArrowCallout">
            <a:avLst>
              <a:gd name="adj1" fmla="val 30293"/>
              <a:gd name="adj2" fmla="val 25630"/>
              <a:gd name="adj3" fmla="val 24276"/>
              <a:gd name="adj4" fmla="val 73909"/>
            </a:avLst>
          </a:prstGeom>
          <a:gradFill flip="none" rotWithShape="1">
            <a:gsLst>
              <a:gs pos="0">
                <a:schemeClr val="bg1">
                  <a:lumMod val="97000"/>
                </a:schemeClr>
              </a:gs>
              <a:gs pos="100000">
                <a:schemeClr val="bg1"/>
              </a:gs>
            </a:gsLst>
            <a:lin ang="10800000" scaled="0"/>
            <a:tileRect/>
          </a:gradFill>
          <a:ln w="50800">
            <a:solidFill>
              <a:schemeClr val="accent1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ko-KR" dirty="0" smtClean="0">
                <a:solidFill>
                  <a:schemeClr val="tx1">
                    <a:lumMod val="5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</a:rPr>
              <a:t>5        </a:t>
            </a:r>
          </a:p>
          <a:p>
            <a:pPr algn="ctr"/>
            <a:r>
              <a:rPr lang="uk-UA" altLang="ko-KR" dirty="0">
                <a:solidFill>
                  <a:schemeClr val="tx1">
                    <a:lumMod val="5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</a:rPr>
              <a:t> </a:t>
            </a:r>
            <a:r>
              <a:rPr lang="uk-UA" altLang="ko-KR" dirty="0" smtClean="0">
                <a:solidFill>
                  <a:schemeClr val="tx1">
                    <a:lumMod val="5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</a:rPr>
              <a:t>    Підвищення   </a:t>
            </a:r>
          </a:p>
          <a:p>
            <a:pPr algn="ctr"/>
            <a:r>
              <a:rPr lang="uk-UA" altLang="ko-KR" dirty="0">
                <a:solidFill>
                  <a:schemeClr val="tx1">
                    <a:lumMod val="5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</a:rPr>
              <a:t> </a:t>
            </a:r>
            <a:r>
              <a:rPr lang="uk-UA" altLang="ko-KR" dirty="0" smtClean="0">
                <a:solidFill>
                  <a:schemeClr val="tx1">
                    <a:lumMod val="5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</a:rPr>
              <a:t>      фінансових   </a:t>
            </a:r>
          </a:p>
          <a:p>
            <a:pPr algn="ctr"/>
            <a:r>
              <a:rPr lang="uk-UA" altLang="ko-KR" dirty="0">
                <a:solidFill>
                  <a:schemeClr val="tx1">
                    <a:lumMod val="5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</a:rPr>
              <a:t> </a:t>
            </a:r>
            <a:r>
              <a:rPr lang="uk-UA" altLang="ko-KR" dirty="0" smtClean="0">
                <a:solidFill>
                  <a:schemeClr val="tx1">
                    <a:lumMod val="5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</a:rPr>
              <a:t>      показників</a:t>
            </a:r>
            <a:endParaRPr lang="ko-KR" altLang="en-US" dirty="0">
              <a:solidFill>
                <a:schemeClr val="tx1">
                  <a:lumMod val="50000"/>
                </a:schemeClr>
              </a:solidFill>
              <a:latin typeface="Roboto Slab Regular" panose="020B0604020202020204" charset="0"/>
            </a:endParaRPr>
          </a:p>
        </p:txBody>
      </p:sp>
      <p:sp>
        <p:nvSpPr>
          <p:cNvPr id="532" name="Google Shape;532;p31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 smtClean="0"/>
              <a:t>Користь успішного бренду роботодавця для бізнесу</a:t>
            </a:r>
            <a:endParaRPr b="1" dirty="0"/>
          </a:p>
        </p:txBody>
      </p:sp>
      <p:sp>
        <p:nvSpPr>
          <p:cNvPr id="537" name="Google Shape;537;p3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pic>
        <p:nvPicPr>
          <p:cNvPr id="11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16" y="0"/>
            <a:ext cx="1177684" cy="47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3"/>
          <p:cNvGrpSpPr/>
          <p:nvPr/>
        </p:nvGrpSpPr>
        <p:grpSpPr>
          <a:xfrm>
            <a:off x="2585912" y="1275606"/>
            <a:ext cx="5620287" cy="2658542"/>
            <a:chOff x="699901" y="1635614"/>
            <a:chExt cx="6377093" cy="4174741"/>
          </a:xfrm>
        </p:grpSpPr>
        <p:sp>
          <p:nvSpPr>
            <p:cNvPr id="19" name="Right Arrow Callout 4"/>
            <p:cNvSpPr/>
            <p:nvPr/>
          </p:nvSpPr>
          <p:spPr>
            <a:xfrm>
              <a:off x="1501550" y="4123265"/>
              <a:ext cx="2386895" cy="1687090"/>
            </a:xfrm>
            <a:prstGeom prst="rightArrowCallout">
              <a:avLst>
                <a:gd name="adj1" fmla="val 30293"/>
                <a:gd name="adj2" fmla="val 25630"/>
                <a:gd name="adj3" fmla="val 24276"/>
                <a:gd name="adj4" fmla="val 73909"/>
              </a:avLst>
            </a:pr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/>
                </a:gs>
              </a:gsLst>
              <a:lin ang="10800000" scaled="0"/>
              <a:tileRect/>
            </a:gradFill>
            <a:ln w="50800">
              <a:solidFill>
                <a:schemeClr val="accent4"/>
              </a:solidFill>
            </a:ln>
            <a:effectLst>
              <a:outerShdw blurRad="25400" dist="254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altLang="ko-KR" dirty="0" smtClean="0">
                  <a:solidFill>
                    <a:schemeClr val="tx1">
                      <a:lumMod val="50000"/>
                    </a:schemeClr>
                  </a:solidFill>
                  <a:latin typeface="Roboto Slab Regular" panose="020B0604020202020204" charset="0"/>
                  <a:ea typeface="Roboto Slab Regular" panose="020B0604020202020204" charset="0"/>
                </a:rPr>
                <a:t>4</a:t>
              </a:r>
            </a:p>
            <a:p>
              <a:pPr algn="ctr"/>
              <a:r>
                <a:rPr lang="uk-UA" altLang="ko-KR" dirty="0" smtClean="0">
                  <a:solidFill>
                    <a:schemeClr val="tx1">
                      <a:lumMod val="50000"/>
                    </a:schemeClr>
                  </a:solidFill>
                  <a:latin typeface="Roboto Slab Regular" panose="020B0604020202020204" charset="0"/>
                  <a:ea typeface="Roboto Slab Regular" panose="020B0604020202020204" charset="0"/>
                </a:rPr>
                <a:t>Збільшення задоволеності клієнтів</a:t>
              </a:r>
              <a:endParaRPr lang="ko-KR" altLang="en-US" dirty="0">
                <a:solidFill>
                  <a:schemeClr val="tx1">
                    <a:lumMod val="50000"/>
                  </a:schemeClr>
                </a:solidFill>
                <a:latin typeface="Roboto Slab Regular" panose="020B0604020202020204" charset="0"/>
              </a:endParaRPr>
            </a:p>
          </p:txBody>
        </p:sp>
        <p:sp>
          <p:nvSpPr>
            <p:cNvPr id="20" name="Right Arrow Callout 5"/>
            <p:cNvSpPr/>
            <p:nvPr/>
          </p:nvSpPr>
          <p:spPr>
            <a:xfrm>
              <a:off x="4690097" y="1635615"/>
              <a:ext cx="2386897" cy="1687089"/>
            </a:xfrm>
            <a:prstGeom prst="rightArrowCallout">
              <a:avLst>
                <a:gd name="adj1" fmla="val 30293"/>
                <a:gd name="adj2" fmla="val 25630"/>
                <a:gd name="adj3" fmla="val 24276"/>
                <a:gd name="adj4" fmla="val 73909"/>
              </a:avLst>
            </a:pr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/>
                </a:gs>
              </a:gsLst>
              <a:lin ang="10800000" scaled="0"/>
              <a:tileRect/>
            </a:gradFill>
            <a:ln w="50800">
              <a:solidFill>
                <a:schemeClr val="accent3"/>
              </a:solidFill>
            </a:ln>
            <a:effectLst>
              <a:outerShdw blurRad="25400" dist="254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altLang="ko-KR" dirty="0" smtClean="0">
                  <a:solidFill>
                    <a:schemeClr val="tx1">
                      <a:lumMod val="50000"/>
                    </a:schemeClr>
                  </a:solidFill>
                  <a:latin typeface="Roboto Slab Regular" panose="020B0604020202020204" charset="0"/>
                  <a:ea typeface="Roboto Slab Regular" panose="020B0604020202020204" charset="0"/>
                </a:rPr>
                <a:t>3</a:t>
              </a:r>
            </a:p>
            <a:p>
              <a:pPr algn="ctr"/>
              <a:r>
                <a:rPr lang="uk-UA" altLang="ko-KR" dirty="0" smtClean="0">
                  <a:solidFill>
                    <a:schemeClr val="tx1">
                      <a:lumMod val="50000"/>
                    </a:schemeClr>
                  </a:solidFill>
                  <a:latin typeface="Roboto Slab Regular" panose="020B0604020202020204" charset="0"/>
                  <a:ea typeface="Roboto Slab Regular" panose="020B0604020202020204" charset="0"/>
                </a:rPr>
                <a:t>    Покращення   </a:t>
              </a:r>
            </a:p>
            <a:p>
              <a:pPr algn="ctr"/>
              <a:r>
                <a:rPr lang="uk-UA" altLang="ko-KR" dirty="0">
                  <a:solidFill>
                    <a:schemeClr val="tx1">
                      <a:lumMod val="50000"/>
                    </a:schemeClr>
                  </a:solidFill>
                  <a:latin typeface="Roboto Slab Regular" panose="020B0604020202020204" charset="0"/>
                  <a:ea typeface="Roboto Slab Regular" panose="020B0604020202020204" charset="0"/>
                </a:rPr>
                <a:t> </a:t>
              </a:r>
              <a:r>
                <a:rPr lang="uk-UA" altLang="ko-KR" dirty="0" smtClean="0">
                  <a:solidFill>
                    <a:schemeClr val="tx1">
                      <a:lumMod val="50000"/>
                    </a:schemeClr>
                  </a:solidFill>
                  <a:latin typeface="Roboto Slab Regular" panose="020B0604020202020204" charset="0"/>
                  <a:ea typeface="Roboto Slab Regular" panose="020B0604020202020204" charset="0"/>
                </a:rPr>
                <a:t>    якості роботи</a:t>
              </a:r>
              <a:endParaRPr lang="ko-KR" altLang="en-US" dirty="0">
                <a:solidFill>
                  <a:schemeClr val="tx1">
                    <a:lumMod val="50000"/>
                  </a:schemeClr>
                </a:solidFill>
                <a:latin typeface="Roboto Slab Regular" panose="020B0604020202020204" charset="0"/>
              </a:endParaRPr>
            </a:p>
          </p:txBody>
        </p:sp>
        <p:sp>
          <p:nvSpPr>
            <p:cNvPr id="21" name="Right Arrow Callout 6"/>
            <p:cNvSpPr/>
            <p:nvPr/>
          </p:nvSpPr>
          <p:spPr>
            <a:xfrm>
              <a:off x="2694999" y="1635614"/>
              <a:ext cx="2386897" cy="1687090"/>
            </a:xfrm>
            <a:prstGeom prst="rightArrowCallout">
              <a:avLst>
                <a:gd name="adj1" fmla="val 30293"/>
                <a:gd name="adj2" fmla="val 25630"/>
                <a:gd name="adj3" fmla="val 24276"/>
                <a:gd name="adj4" fmla="val 73909"/>
              </a:avLst>
            </a:pr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/>
                </a:gs>
              </a:gsLst>
              <a:lin ang="10800000" scaled="0"/>
              <a:tileRect/>
            </a:gradFill>
            <a:ln w="50800">
              <a:solidFill>
                <a:schemeClr val="accent2"/>
              </a:solidFill>
            </a:ln>
            <a:effectLst>
              <a:outerShdw blurRad="25400" dist="254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altLang="ko-KR" dirty="0" smtClean="0">
                  <a:solidFill>
                    <a:schemeClr val="tx1">
                      <a:lumMod val="50000"/>
                    </a:schemeClr>
                  </a:solidFill>
                  <a:latin typeface="Roboto Slab Regular" panose="020B0604020202020204" charset="0"/>
                  <a:ea typeface="Roboto Slab Regular" panose="020B0604020202020204" charset="0"/>
                </a:rPr>
                <a:t>2</a:t>
              </a:r>
            </a:p>
            <a:p>
              <a:pPr algn="ctr"/>
              <a:r>
                <a:rPr lang="uk-UA" altLang="ko-KR" dirty="0" smtClean="0">
                  <a:solidFill>
                    <a:schemeClr val="tx1">
                      <a:lumMod val="50000"/>
                    </a:schemeClr>
                  </a:solidFill>
                  <a:latin typeface="Roboto Slab Regular" panose="020B0604020202020204" charset="0"/>
                  <a:ea typeface="Roboto Slab Regular" panose="020B0604020202020204" charset="0"/>
                </a:rPr>
                <a:t>    Підвищений рівень     </a:t>
              </a:r>
            </a:p>
            <a:p>
              <a:pPr algn="ctr"/>
              <a:r>
                <a:rPr lang="uk-UA" altLang="ko-KR" dirty="0">
                  <a:solidFill>
                    <a:schemeClr val="tx1">
                      <a:lumMod val="50000"/>
                    </a:schemeClr>
                  </a:solidFill>
                  <a:latin typeface="Roboto Slab Regular" panose="020B0604020202020204" charset="0"/>
                  <a:ea typeface="Roboto Slab Regular" panose="020B0604020202020204" charset="0"/>
                </a:rPr>
                <a:t> </a:t>
              </a:r>
              <a:r>
                <a:rPr lang="uk-UA" altLang="ko-KR" dirty="0" smtClean="0">
                  <a:solidFill>
                    <a:schemeClr val="tx1">
                      <a:lumMod val="50000"/>
                    </a:schemeClr>
                  </a:solidFill>
                  <a:latin typeface="Roboto Slab Regular" panose="020B0604020202020204" charset="0"/>
                  <a:ea typeface="Roboto Slab Regular" panose="020B0604020202020204" charset="0"/>
                </a:rPr>
                <a:t>   залученості</a:t>
              </a:r>
              <a:endParaRPr lang="ko-KR" altLang="en-US" dirty="0">
                <a:solidFill>
                  <a:schemeClr val="tx1">
                    <a:lumMod val="50000"/>
                  </a:schemeClr>
                </a:solidFill>
                <a:latin typeface="Roboto Slab Regular" panose="020B0604020202020204" charset="0"/>
              </a:endParaRPr>
            </a:p>
          </p:txBody>
        </p:sp>
        <p:sp>
          <p:nvSpPr>
            <p:cNvPr id="22" name="Right Arrow Callout 7"/>
            <p:cNvSpPr/>
            <p:nvPr/>
          </p:nvSpPr>
          <p:spPr>
            <a:xfrm>
              <a:off x="699901" y="1635614"/>
              <a:ext cx="2386897" cy="1687090"/>
            </a:xfrm>
            <a:prstGeom prst="rightArrowCallout">
              <a:avLst>
                <a:gd name="adj1" fmla="val 30293"/>
                <a:gd name="adj2" fmla="val 25630"/>
                <a:gd name="adj3" fmla="val 24276"/>
                <a:gd name="adj4" fmla="val 73909"/>
              </a:avLst>
            </a:pr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/>
                </a:gs>
              </a:gsLst>
              <a:lin ang="10800000" scaled="0"/>
              <a:tileRect/>
            </a:gradFill>
            <a:ln w="50800">
              <a:solidFill>
                <a:schemeClr val="accent1"/>
              </a:solidFill>
            </a:ln>
            <a:effectLst>
              <a:outerShdw blurRad="25400" dist="254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altLang="ko-KR" dirty="0" smtClean="0">
                  <a:solidFill>
                    <a:schemeClr val="tx1">
                      <a:lumMod val="50000"/>
                    </a:schemeClr>
                  </a:solidFill>
                  <a:latin typeface="Roboto Slab Regular" panose="020B0604020202020204" charset="0"/>
                  <a:ea typeface="Roboto Slab Regular" panose="020B0604020202020204" charset="0"/>
                </a:rPr>
                <a:t>1</a:t>
              </a:r>
            </a:p>
            <a:p>
              <a:pPr algn="ctr"/>
              <a:r>
                <a:rPr lang="uk-UA" altLang="ko-KR" dirty="0" smtClean="0">
                  <a:solidFill>
                    <a:schemeClr val="tx1">
                      <a:lumMod val="50000"/>
                    </a:schemeClr>
                  </a:solidFill>
                  <a:latin typeface="Roboto Slab Regular" panose="020B0604020202020204" charset="0"/>
                  <a:ea typeface="Roboto Slab Regular" panose="020B0604020202020204" charset="0"/>
                </a:rPr>
                <a:t>Задоволені співробітники</a:t>
              </a:r>
              <a:endParaRPr lang="ko-KR" altLang="en-US" dirty="0">
                <a:solidFill>
                  <a:schemeClr val="tx1">
                    <a:lumMod val="50000"/>
                  </a:schemeClr>
                </a:solidFill>
                <a:latin typeface="Roboto Slab Regular" panose="020B060402020202020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29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  <p:pic>
        <p:nvPicPr>
          <p:cNvPr id="5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16" y="0"/>
            <a:ext cx="1177684" cy="47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593;p38"/>
          <p:cNvSpPr txBox="1">
            <a:spLocks/>
          </p:cNvSpPr>
          <p:nvPr/>
        </p:nvSpPr>
        <p:spPr>
          <a:xfrm>
            <a:off x="1043608" y="236338"/>
            <a:ext cx="7776864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 b="0" i="0" u="none" strike="noStrike" cap="none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 b="0" i="0" u="none" strike="noStrike" cap="none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 b="0" i="0" u="none" strike="noStrike" cap="none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 b="0" i="0" u="none" strike="noStrike" cap="none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 b="0" i="0" u="none" strike="noStrike" cap="none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 b="0" i="0" u="none" strike="noStrike" cap="none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 b="0" i="0" u="none" strike="noStrike" cap="none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 b="0" i="0" u="none" strike="noStrike" cap="none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 b="0" i="0" u="none" strike="noStrike" cap="none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pPr algn="ctr"/>
            <a:r>
              <a:rPr lang="uk-UA" sz="2600" b="1" dirty="0" smtClean="0">
                <a:solidFill>
                  <a:srgbClr val="FFFFFF"/>
                </a:solidFill>
              </a:rPr>
              <a:t>Переваги сильного бренду роботодавця</a:t>
            </a:r>
            <a:endParaRPr lang="uk-UA" sz="2600" b="1" dirty="0">
              <a:solidFill>
                <a:srgbClr val="FFFFFF"/>
              </a:solidFill>
            </a:endParaRPr>
          </a:p>
        </p:txBody>
      </p:sp>
      <p:sp>
        <p:nvSpPr>
          <p:cNvPr id="7" name="Google Shape;404;p17"/>
          <p:cNvSpPr txBox="1">
            <a:spLocks/>
          </p:cNvSpPr>
          <p:nvPr/>
        </p:nvSpPr>
        <p:spPr>
          <a:xfrm>
            <a:off x="611560" y="1261726"/>
            <a:ext cx="7056784" cy="17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 Light"/>
              <a:buChar char="○"/>
              <a:defRPr sz="20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 Light"/>
              <a:buChar char="◦"/>
              <a:defRPr sz="20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 Light"/>
              <a:buChar char="◦"/>
              <a:defRPr sz="20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 Light"/>
              <a:buChar char="◦"/>
              <a:defRPr sz="20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 Light"/>
              <a:buChar char="◦"/>
              <a:defRPr sz="20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 Light"/>
              <a:buChar char="◦"/>
              <a:defRPr sz="20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 Light"/>
              <a:buChar char="◦"/>
              <a:defRPr sz="20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 Light"/>
              <a:buChar char="◦"/>
              <a:defRPr sz="20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Lato Light"/>
              <a:buChar char="◦"/>
              <a:defRPr sz="20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marL="0" indent="0">
              <a:buFont typeface="Lato Light"/>
              <a:buNone/>
            </a:pPr>
            <a:r>
              <a:rPr lang="uk-UA" sz="1800" dirty="0" smtClean="0">
                <a:solidFill>
                  <a:srgbClr val="FFFFFF"/>
                </a:solidFill>
                <a:latin typeface="Roboto Slab Regular" panose="020B0604020202020204" charset="0"/>
                <a:ea typeface="Roboto Slab Regular" panose="020B0604020202020204" charset="0"/>
              </a:rPr>
              <a:t>         Визнання компанії, як кращого місця для роботи</a:t>
            </a:r>
          </a:p>
          <a:p>
            <a:pPr marL="0" indent="0">
              <a:buFont typeface="Lato Light"/>
              <a:buNone/>
            </a:pPr>
            <a:r>
              <a:rPr lang="uk-UA" sz="1800" dirty="0" smtClean="0">
                <a:solidFill>
                  <a:srgbClr val="FFFFFF"/>
                </a:solidFill>
                <a:latin typeface="Roboto Slab Regular" panose="020B0604020202020204" charset="0"/>
                <a:ea typeface="Roboto Slab Regular" panose="020B0604020202020204" charset="0"/>
              </a:rPr>
              <a:t>         Полегшення залученості кандидатів</a:t>
            </a:r>
          </a:p>
          <a:p>
            <a:pPr marL="0" indent="0">
              <a:buFont typeface="Lato Light"/>
              <a:buNone/>
            </a:pPr>
            <a:r>
              <a:rPr lang="uk-UA" sz="1800" dirty="0" smtClean="0">
                <a:solidFill>
                  <a:srgbClr val="FFFFFF"/>
                </a:solidFill>
                <a:latin typeface="Roboto Slab Regular" panose="020B0604020202020204" charset="0"/>
                <a:ea typeface="Roboto Slab Regular" panose="020B0604020202020204" charset="0"/>
              </a:rPr>
              <a:t>         Зниження плинності кадрів</a:t>
            </a:r>
          </a:p>
          <a:p>
            <a:pPr marL="0" indent="0">
              <a:buFont typeface="Lato Light"/>
              <a:buNone/>
            </a:pPr>
            <a:r>
              <a:rPr lang="uk-UA" sz="1800" dirty="0" smtClean="0">
                <a:solidFill>
                  <a:srgbClr val="FFFFFF"/>
                </a:solidFill>
                <a:latin typeface="Roboto Slab Regular" panose="020B0604020202020204" charset="0"/>
                <a:ea typeface="Roboto Slab Regular" panose="020B0604020202020204" charset="0"/>
              </a:rPr>
              <a:t>         Скорочення витрат на підбір персоналу</a:t>
            </a:r>
            <a:endParaRPr lang="uk-UA" sz="1800" dirty="0">
              <a:solidFill>
                <a:srgbClr val="FFFFFF"/>
              </a:solidFill>
              <a:latin typeface="Roboto Slab Regular" panose="020B0604020202020204" charset="0"/>
              <a:ea typeface="Roboto Slab Regular" panose="020B060402020202020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24" y="1295547"/>
            <a:ext cx="444085" cy="44408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23" y="1659371"/>
            <a:ext cx="444085" cy="44408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22" y="1996456"/>
            <a:ext cx="444085" cy="44408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21" y="2355726"/>
            <a:ext cx="444085" cy="44408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39552" y="3915564"/>
            <a:ext cx="7200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</a:pPr>
            <a:r>
              <a:rPr lang="uk-UA" dirty="0" smtClean="0">
                <a:solidFill>
                  <a:schemeClr val="tx1">
                    <a:lumMod val="5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</a:rPr>
              <a:t>Сильний бренд роботодавця – ключовий фактор успішного розвитку бізнесу.</a:t>
            </a:r>
            <a:endParaRPr lang="uk-UA" dirty="0">
              <a:solidFill>
                <a:schemeClr val="tx1">
                  <a:lumMod val="50000"/>
                </a:schemeClr>
              </a:solidFill>
              <a:latin typeface="Roboto Slab Regular" panose="020B0604020202020204" charset="0"/>
              <a:ea typeface="Roboto Slab Regular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24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 smtClean="0"/>
              <a:t>Помилки при побудові </a:t>
            </a:r>
            <a:r>
              <a:rPr lang="en-US" b="1" dirty="0" smtClean="0"/>
              <a:t>HR-</a:t>
            </a:r>
            <a:r>
              <a:rPr lang="uk-UA" b="1" dirty="0" smtClean="0"/>
              <a:t>бренду</a:t>
            </a:r>
            <a:endParaRPr b="1" dirty="0"/>
          </a:p>
        </p:txBody>
      </p:sp>
      <p:sp>
        <p:nvSpPr>
          <p:cNvPr id="470" name="Google Shape;470;p24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2627784" y="627534"/>
            <a:ext cx="5760640" cy="3816424"/>
          </a:xfrm>
        </p:spPr>
        <p:txBody>
          <a:bodyPr/>
          <a:lstStyle/>
          <a:p>
            <a:pPr marL="101600" indent="0" algn="just">
              <a:lnSpc>
                <a:spcPct val="125000"/>
              </a:lnSpc>
              <a:buNone/>
            </a:pPr>
            <a:r>
              <a:rPr lang="uk-UA" sz="1800" b="1" dirty="0" smtClean="0">
                <a:solidFill>
                  <a:schemeClr val="tx2">
                    <a:lumMod val="1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⁙</a:t>
            </a:r>
            <a:r>
              <a:rPr lang="uk-UA" sz="1800" dirty="0" smtClean="0">
                <a:solidFill>
                  <a:schemeClr val="tx2">
                    <a:lumMod val="1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 </a:t>
            </a:r>
            <a:r>
              <a:rPr lang="uk-UA" sz="1800" dirty="0" smtClean="0">
                <a:solidFill>
                  <a:schemeClr val="tx2">
                    <a:lumMod val="1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</a:rPr>
              <a:t>Побудова кореневої ідентичності бренду заснованої на неправильному уявленні про потреби і цінності ЦА.</a:t>
            </a:r>
          </a:p>
          <a:p>
            <a:pPr marL="101600" indent="0" algn="just">
              <a:lnSpc>
                <a:spcPct val="125000"/>
              </a:lnSpc>
              <a:buNone/>
            </a:pPr>
            <a:r>
              <a:rPr lang="uk-UA" sz="1800" b="1" dirty="0" smtClean="0">
                <a:solidFill>
                  <a:schemeClr val="tx2">
                    <a:lumMod val="1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⁙</a:t>
            </a:r>
            <a:r>
              <a:rPr lang="uk-UA" sz="1800" dirty="0" smtClean="0">
                <a:solidFill>
                  <a:schemeClr val="tx2">
                    <a:lumMod val="1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 </a:t>
            </a:r>
            <a:r>
              <a:rPr lang="en-US" sz="1800" dirty="0" smtClean="0">
                <a:solidFill>
                  <a:schemeClr val="tx2">
                    <a:lumMod val="1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HR-</a:t>
            </a:r>
            <a:r>
              <a:rPr lang="uk-UA" sz="1800" dirty="0" smtClean="0">
                <a:solidFill>
                  <a:schemeClr val="tx2">
                    <a:lumMod val="1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бренд відірваний від ідентичності кореневого бренду, який пропонується споживачам.</a:t>
            </a:r>
          </a:p>
          <a:p>
            <a:pPr marL="101600" indent="0" algn="just">
              <a:lnSpc>
                <a:spcPct val="125000"/>
              </a:lnSpc>
              <a:buNone/>
            </a:pPr>
            <a:r>
              <a:rPr lang="uk-UA" sz="1800" b="1" dirty="0" smtClean="0">
                <a:solidFill>
                  <a:schemeClr val="tx2">
                    <a:lumMod val="1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⁙</a:t>
            </a:r>
            <a:r>
              <a:rPr lang="uk-UA" sz="1800" dirty="0" smtClean="0">
                <a:solidFill>
                  <a:schemeClr val="tx2">
                    <a:lumMod val="1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 </a:t>
            </a:r>
            <a:r>
              <a:rPr lang="en-US" sz="1800" dirty="0" smtClean="0">
                <a:solidFill>
                  <a:schemeClr val="tx2">
                    <a:lumMod val="1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HR</a:t>
            </a:r>
            <a:r>
              <a:rPr lang="ru-RU" sz="1800" dirty="0" smtClean="0">
                <a:solidFill>
                  <a:schemeClr val="tx2">
                    <a:lumMod val="1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-</a:t>
            </a:r>
            <a:r>
              <a:rPr lang="uk-UA" sz="1800" dirty="0" smtClean="0">
                <a:solidFill>
                  <a:schemeClr val="tx2">
                    <a:lumMod val="1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бренд не виділяється </a:t>
            </a:r>
          </a:p>
          <a:p>
            <a:pPr marL="101600" indent="0" algn="just">
              <a:lnSpc>
                <a:spcPct val="125000"/>
              </a:lnSpc>
              <a:buNone/>
            </a:pPr>
            <a:r>
              <a:rPr lang="uk-UA" sz="1800" dirty="0" smtClean="0">
                <a:solidFill>
                  <a:schemeClr val="tx2">
                    <a:lumMod val="1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серед конкурентів.</a:t>
            </a:r>
          </a:p>
          <a:p>
            <a:pPr marL="101600" indent="0" algn="just">
              <a:lnSpc>
                <a:spcPct val="125000"/>
              </a:lnSpc>
              <a:buNone/>
            </a:pPr>
            <a:r>
              <a:rPr lang="uk-UA" sz="1800" b="1" dirty="0">
                <a:solidFill>
                  <a:schemeClr val="tx2">
                    <a:lumMod val="1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⁙</a:t>
            </a:r>
            <a:r>
              <a:rPr lang="uk-UA" sz="1800" dirty="0">
                <a:solidFill>
                  <a:schemeClr val="tx2">
                    <a:lumMod val="1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 </a:t>
            </a:r>
            <a:r>
              <a:rPr lang="en-US" sz="1800" dirty="0">
                <a:solidFill>
                  <a:schemeClr val="tx2">
                    <a:lumMod val="1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HR</a:t>
            </a:r>
            <a:r>
              <a:rPr lang="ru-RU" sz="1800" dirty="0">
                <a:solidFill>
                  <a:schemeClr val="tx2">
                    <a:lumMod val="1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-</a:t>
            </a:r>
            <a:r>
              <a:rPr lang="uk-UA" sz="1800" dirty="0">
                <a:solidFill>
                  <a:schemeClr val="tx2">
                    <a:lumMod val="10000"/>
                  </a:schemeClr>
                </a:solidFill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брендинг – ключова політика компанії, про яку не знає Ваше керівництво.</a:t>
            </a:r>
          </a:p>
          <a:p>
            <a:pPr marL="101600" indent="0" algn="just">
              <a:buNone/>
            </a:pPr>
            <a:endParaRPr lang="uk-UA" sz="1800" dirty="0" smtClean="0">
              <a:solidFill>
                <a:schemeClr val="tx2">
                  <a:lumMod val="10000"/>
                </a:schemeClr>
              </a:solidFill>
              <a:latin typeface="Roboto Slab Regular" panose="020B0604020202020204" charset="0"/>
              <a:ea typeface="Roboto Slab Regular" panose="020B0604020202020204" charset="0"/>
              <a:cs typeface="Times New Roman"/>
            </a:endParaRPr>
          </a:p>
          <a:p>
            <a:pPr marL="101600" indent="0" algn="just">
              <a:buNone/>
            </a:pPr>
            <a:endParaRPr lang="uk-UA" sz="1800" dirty="0" smtClean="0">
              <a:solidFill>
                <a:schemeClr val="tx2">
                  <a:lumMod val="10000"/>
                </a:schemeClr>
              </a:solidFill>
              <a:latin typeface="Roboto Slab Regular" panose="020B0604020202020204" charset="0"/>
              <a:ea typeface="Roboto Slab Regular" panose="020B0604020202020204" charset="0"/>
            </a:endParaRPr>
          </a:p>
          <a:p>
            <a:pPr algn="just"/>
            <a:endParaRPr lang="uk-UA" sz="1800" dirty="0">
              <a:solidFill>
                <a:schemeClr val="tx2">
                  <a:lumMod val="10000"/>
                </a:schemeClr>
              </a:solidFill>
              <a:latin typeface="Roboto Slab Regular" panose="020B0604020202020204" charset="0"/>
              <a:ea typeface="Roboto Slab Regular" panose="020B0604020202020204" charset="0"/>
            </a:endParaRPr>
          </a:p>
        </p:txBody>
      </p:sp>
      <p:pic>
        <p:nvPicPr>
          <p:cNvPr id="5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16" y="0"/>
            <a:ext cx="1177684" cy="47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22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sp>
        <p:nvSpPr>
          <p:cNvPr id="9" name="Google Shape;467;p24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 smtClean="0"/>
              <a:t>Помилки при побудові </a:t>
            </a:r>
            <a:r>
              <a:rPr lang="en-US" b="1" dirty="0" smtClean="0"/>
              <a:t>HR-</a:t>
            </a:r>
            <a:r>
              <a:rPr lang="uk-UA" b="1" dirty="0" smtClean="0"/>
              <a:t>бренду</a:t>
            </a:r>
            <a:endParaRPr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771800" y="843558"/>
            <a:ext cx="5256584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1600" indent="0" algn="just">
              <a:lnSpc>
                <a:spcPct val="125000"/>
              </a:lnSpc>
              <a:spcBef>
                <a:spcPts val="600"/>
              </a:spcBef>
              <a:buNone/>
            </a:pPr>
            <a:r>
              <a:rPr lang="uk-UA" sz="1800" b="1" dirty="0"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⁙</a:t>
            </a:r>
            <a:r>
              <a:rPr lang="uk-UA" sz="1800" dirty="0"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 Корпоративна культура інертна, потрібен час і сили, щоб її змінити</a:t>
            </a:r>
            <a:r>
              <a:rPr lang="uk-UA" sz="1800" dirty="0" smtClean="0"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.</a:t>
            </a:r>
          </a:p>
          <a:p>
            <a:pPr marL="101600" indent="0" algn="just">
              <a:lnSpc>
                <a:spcPct val="125000"/>
              </a:lnSpc>
              <a:spcBef>
                <a:spcPts val="600"/>
              </a:spcBef>
              <a:buNone/>
            </a:pPr>
            <a:r>
              <a:rPr lang="uk-UA" sz="1800" b="1" dirty="0" smtClean="0"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⁙ </a:t>
            </a:r>
            <a:r>
              <a:rPr lang="uk-UA" sz="1800" dirty="0" smtClean="0"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Сьогодні ми білі, а завтра червоні.</a:t>
            </a:r>
          </a:p>
          <a:p>
            <a:pPr marL="101600" indent="0" algn="just">
              <a:lnSpc>
                <a:spcPct val="125000"/>
              </a:lnSpc>
              <a:spcBef>
                <a:spcPts val="600"/>
              </a:spcBef>
              <a:buNone/>
            </a:pPr>
            <a:r>
              <a:rPr lang="uk-UA" sz="1800" b="1" dirty="0" smtClean="0"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⁙ </a:t>
            </a:r>
            <a:r>
              <a:rPr lang="uk-UA" sz="1800" dirty="0" smtClean="0"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При формулюванні ідентичності забувають про цінності, які повинні лежати в її основі.</a:t>
            </a:r>
          </a:p>
          <a:p>
            <a:pPr marL="101600" indent="0" algn="just">
              <a:lnSpc>
                <a:spcPct val="125000"/>
              </a:lnSpc>
              <a:spcBef>
                <a:spcPts val="600"/>
              </a:spcBef>
              <a:buNone/>
            </a:pPr>
            <a:r>
              <a:rPr lang="uk-UA" sz="1800" b="1" dirty="0" smtClean="0"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⁙ </a:t>
            </a:r>
            <a:r>
              <a:rPr lang="uk-UA" sz="1800" dirty="0" smtClean="0">
                <a:latin typeface="Roboto Slab Regular" panose="020B0604020202020204" charset="0"/>
                <a:ea typeface="Roboto Slab Regular" panose="020B0604020202020204" charset="0"/>
                <a:cs typeface="Times New Roman"/>
              </a:rPr>
              <a:t>Захоплюватися метриками і все робити механістично.</a:t>
            </a:r>
          </a:p>
          <a:p>
            <a:pPr marL="101600" indent="0" algn="just">
              <a:buNone/>
            </a:pPr>
            <a:endParaRPr lang="uk-UA" sz="1800" dirty="0" smtClean="0">
              <a:latin typeface="Roboto Slab Regular" panose="020B0604020202020204" charset="0"/>
              <a:ea typeface="Roboto Slab Regular" panose="020B0604020202020204" charset="0"/>
              <a:cs typeface="Times New Roman"/>
            </a:endParaRPr>
          </a:p>
          <a:p>
            <a:pPr marL="101600" indent="0" algn="just">
              <a:buNone/>
            </a:pPr>
            <a:endParaRPr lang="uk-UA" sz="1800" dirty="0">
              <a:latin typeface="Roboto Slab Regular" panose="020B0604020202020204" charset="0"/>
              <a:ea typeface="Roboto Slab Regular" panose="020B0604020202020204" charset="0"/>
              <a:cs typeface="Times New Roman"/>
            </a:endParaRPr>
          </a:p>
        </p:txBody>
      </p:sp>
      <p:pic>
        <p:nvPicPr>
          <p:cNvPr id="6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16" y="0"/>
            <a:ext cx="1177684" cy="47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p44"/>
          <p:cNvSpPr txBox="1"/>
          <p:nvPr/>
        </p:nvSpPr>
        <p:spPr>
          <a:xfrm>
            <a:off x="1050648" y="1203598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00" b="1" dirty="0" smtClean="0">
                <a:solidFill>
                  <a:srgbClr val="434343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Щиро дякуємо за увагу!</a:t>
            </a:r>
            <a:endParaRPr sz="2800" b="1" dirty="0">
              <a:solidFill>
                <a:srgbClr val="434343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grpSp>
        <p:nvGrpSpPr>
          <p:cNvPr id="1529" name="Google Shape;1529;p44"/>
          <p:cNvGrpSpPr/>
          <p:nvPr/>
        </p:nvGrpSpPr>
        <p:grpSpPr>
          <a:xfrm>
            <a:off x="690575" y="2934510"/>
            <a:ext cx="7762851" cy="892418"/>
            <a:chOff x="801125" y="3213932"/>
            <a:chExt cx="7762851" cy="892418"/>
          </a:xfrm>
        </p:grpSpPr>
        <p:grpSp>
          <p:nvGrpSpPr>
            <p:cNvPr id="1530" name="Google Shape;1530;p44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531" name="Google Shape;1531;p44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1" dirty="0" err="1" smtClean="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Instagram</a:t>
                </a:r>
                <a:endParaRPr lang="en-US" sz="1200" b="1" dirty="0" smtClean="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dirty="0" smtClean="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@personal </a:t>
                </a:r>
                <a:r>
                  <a:rPr lang="en-US" sz="1200" dirty="0" err="1" smtClean="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cherkasy</a:t>
                </a:r>
                <a:endParaRPr sz="1200" dirty="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32" name="Google Shape;1532;p44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533" name="Google Shape;1533;p44"/>
            <p:cNvGrpSpPr/>
            <p:nvPr/>
          </p:nvGrpSpPr>
          <p:grpSpPr>
            <a:xfrm>
              <a:off x="2666327" y="3214222"/>
              <a:ext cx="2179432" cy="892128"/>
              <a:chOff x="2666327" y="3214222"/>
              <a:chExt cx="2179432" cy="892128"/>
            </a:xfrm>
          </p:grpSpPr>
          <p:sp>
            <p:nvSpPr>
              <p:cNvPr id="1534" name="Google Shape;1534;p44"/>
              <p:cNvSpPr txBox="1"/>
              <p:nvPr/>
            </p:nvSpPr>
            <p:spPr>
              <a:xfrm>
                <a:off x="2666327" y="3469450"/>
                <a:ext cx="2179432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1" dirty="0" smtClean="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Facebook</a:t>
                </a:r>
                <a:endParaRPr lang="ru-RU" sz="1200" b="1" dirty="0" smtClean="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200" dirty="0" err="1" smtClean="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Консалтингове</a:t>
                </a:r>
                <a:r>
                  <a:rPr lang="ru-RU" sz="1200" dirty="0" smtClean="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агентство «Персонал»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dirty="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35" name="Google Shape;1535;p44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avLst/>
                <a:gdLst/>
                <a:ahLst/>
                <a:cxnLst/>
                <a:rect l="l" t="t" r="r" b="b"/>
                <a:pathLst>
                  <a:path w="6674" h="5928" extrusionOk="0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536" name="Google Shape;1536;p44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537" name="Google Shape;1537;p44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1" dirty="0" err="1" smtClean="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Tik-Tok</a:t>
                </a:r>
                <a:endParaRPr lang="en-US" sz="1200" b="1" dirty="0" smtClean="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dirty="0" smtClean="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@personal consult</a:t>
                </a:r>
                <a:endParaRPr sz="1200" dirty="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38" name="Google Shape;1538;p44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539" name="Google Shape;1539;p44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540" name="Google Shape;1540;p44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lvl="0" algn="ctr"/>
                <a:r>
                  <a:rPr lang="uk-UA" sz="1200" b="1" dirty="0" smtClean="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Сайт</a:t>
                </a:r>
                <a:endParaRPr lang="en-US" sz="1200" dirty="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lvl="0" algn="ctr"/>
                <a:r>
                  <a:rPr lang="en-US" sz="1200" dirty="0" smtClean="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http</a:t>
                </a:r>
                <a:r>
                  <a:rPr lang="en-US" sz="1200" dirty="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://personal.ck.ua/</a:t>
                </a:r>
                <a:endParaRPr sz="1200" dirty="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41" name="Google Shape;1541;p44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avLst/>
                <a:gdLst/>
                <a:ahLst/>
                <a:cxnLst/>
                <a:rect l="l" t="t" r="r" b="b"/>
                <a:pathLst>
                  <a:path w="7439" h="5929" extrusionOk="0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  <p:sp>
        <p:nvSpPr>
          <p:cNvPr id="1542" name="Google Shape;1542;p44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  <p:pic>
        <p:nvPicPr>
          <p:cNvPr id="18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938202"/>
            <a:ext cx="1177684" cy="47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qrcoder.ru/code/?https%3A%2F%2Fwww.facebook.com%2FKA.PERSONAL&amp;4&amp;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791" y="3780989"/>
            <a:ext cx="941404" cy="941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qrcoder.ru/code/?http%3A%2F%2Fpersonal.ck.ua%2F&amp;4&amp;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99" y="3780989"/>
            <a:ext cx="941403" cy="941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qrcoder.ru/code/?https%3A%2F%2Fwww.instagram.com%2Fpersonal_cherkasy%2F%3Ffbclid%3DIwAR2qsuclY2TAqs04Spfa3YhKHWmHsWS1T0x3lDLsAtSsEJZYHWvU_JNKnZY&amp;4&amp;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639" y="3795171"/>
            <a:ext cx="913039" cy="91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ent template">
  <a:themeElements>
    <a:clrScheme name="Custom 347">
      <a:dk1>
        <a:srgbClr val="4A5C65"/>
      </a:dk1>
      <a:lt1>
        <a:srgbClr val="FFFFFF"/>
      </a:lt1>
      <a:dk2>
        <a:srgbClr val="A6BCC9"/>
      </a:dk2>
      <a:lt2>
        <a:srgbClr val="DEE9F2"/>
      </a:lt2>
      <a:accent1>
        <a:srgbClr val="02BDC7"/>
      </a:accent1>
      <a:accent2>
        <a:srgbClr val="FFB600"/>
      </a:accent2>
      <a:accent3>
        <a:srgbClr val="FF9755"/>
      </a:accent3>
      <a:accent4>
        <a:srgbClr val="FD6C68"/>
      </a:accent4>
      <a:accent5>
        <a:srgbClr val="FC4067"/>
      </a:accent5>
      <a:accent6>
        <a:srgbClr val="A6BCC9"/>
      </a:accent6>
      <a:hlink>
        <a:srgbClr val="02BDC7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</TotalTime>
  <Words>776</Words>
  <Application>Microsoft Office PowerPoint</Application>
  <PresentationFormat>Экран (16:9)</PresentationFormat>
  <Paragraphs>199</Paragraphs>
  <Slides>28</Slides>
  <Notes>27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6" baseType="lpstr">
      <vt:lpstr>Arial</vt:lpstr>
      <vt:lpstr>Lato Light</vt:lpstr>
      <vt:lpstr>Times New Roman</vt:lpstr>
      <vt:lpstr>Roboto Slab Regular</vt:lpstr>
      <vt:lpstr>Calibri</vt:lpstr>
      <vt:lpstr>맑은 고딕</vt:lpstr>
      <vt:lpstr>Montserrat</vt:lpstr>
      <vt:lpstr>Kent template</vt:lpstr>
      <vt:lpstr>Презентация PowerPoint</vt:lpstr>
      <vt:lpstr>Ключові поняття у побудові  HR-бренду :</vt:lpstr>
      <vt:lpstr>HR-брендинг. Даємо відповіді на питання.</vt:lpstr>
      <vt:lpstr>Презентация PowerPoint</vt:lpstr>
      <vt:lpstr>EVP (Employee Value Proposition)  «Потрібен новий психологічний контакт – повна присутність мотивації і віддача від співробітника при готовності організації вкладати в розвиток працівника. При цьому організація залишає за собою право звільнення в будь-який момент.» Білл Гейтс</vt:lpstr>
      <vt:lpstr>Презентация PowerPoint</vt:lpstr>
      <vt:lpstr>Презентация PowerPoint</vt:lpstr>
      <vt:lpstr>Презентация PowerPoint</vt:lpstr>
      <vt:lpstr>Хто відповідає за HR-бренд?</vt:lpstr>
      <vt:lpstr>Презентация PowerPoint</vt:lpstr>
      <vt:lpstr>Презентация PowerPoint</vt:lpstr>
      <vt:lpstr>Презентация PowerPoint</vt:lpstr>
      <vt:lpstr>HR-бренд дозволяє:</vt:lpstr>
      <vt:lpstr>Вплив  HR-бренду на рекрутинг</vt:lpstr>
      <vt:lpstr>Елементи  HR-бренду :</vt:lpstr>
      <vt:lpstr>Презентация PowerPoint</vt:lpstr>
      <vt:lpstr>Бюджет* на розвиток HR-бренду :</vt:lpstr>
      <vt:lpstr>Що дає HR-бренд?</vt:lpstr>
      <vt:lpstr>Погана репутація компанії впливає на вибір шукачів</vt:lpstr>
      <vt:lpstr>Кращі роботодавці світу 2020р.</vt:lpstr>
      <vt:lpstr>Презентация PowerPoint</vt:lpstr>
      <vt:lpstr>Презентация PowerPoint</vt:lpstr>
      <vt:lpstr>Як бренд роботодавця допомагає бізнесу?</vt:lpstr>
      <vt:lpstr>Користь успішного бренду роботодавця для бізнесу</vt:lpstr>
      <vt:lpstr>Презентация PowerPoint</vt:lpstr>
      <vt:lpstr>Помилки при побудові HR-бренду</vt:lpstr>
      <vt:lpstr>Помилки при побудові HR-бренду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Вплив  HR-бренду на рекрутинг</dc:title>
  <dc:creator>user</dc:creator>
  <cp:lastModifiedBy>user</cp:lastModifiedBy>
  <cp:revision>50</cp:revision>
  <dcterms:modified xsi:type="dcterms:W3CDTF">2021-02-03T08:18:39Z</dcterms:modified>
</cp:coreProperties>
</file>