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2"/>
  </p:notesMasterIdLst>
  <p:sldIdLst>
    <p:sldId id="256" r:id="rId2"/>
    <p:sldId id="267" r:id="rId3"/>
    <p:sldId id="260" r:id="rId4"/>
    <p:sldId id="262" r:id="rId5"/>
    <p:sldId id="274" r:id="rId6"/>
    <p:sldId id="279" r:id="rId7"/>
    <p:sldId id="264" r:id="rId8"/>
    <p:sldId id="288" r:id="rId9"/>
    <p:sldId id="289" r:id="rId10"/>
    <p:sldId id="283" r:id="rId11"/>
    <p:sldId id="263" r:id="rId12"/>
    <p:sldId id="284" r:id="rId13"/>
    <p:sldId id="285" r:id="rId14"/>
    <p:sldId id="261" r:id="rId15"/>
    <p:sldId id="286" r:id="rId16"/>
    <p:sldId id="275" r:id="rId17"/>
    <p:sldId id="276" r:id="rId18"/>
    <p:sldId id="278" r:id="rId19"/>
    <p:sldId id="290" r:id="rId20"/>
    <p:sldId id="273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0557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4" autoAdjust="0"/>
  </p:normalViewPr>
  <p:slideViewPr>
    <p:cSldViewPr>
      <p:cViewPr varScale="1">
        <p:scale>
          <a:sx n="52" d="100"/>
          <a:sy n="52" d="100"/>
        </p:scale>
        <p:origin x="-1219" y="-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92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93CE99-AF73-4935-9998-DE85C97E9324}" type="datetimeFigureOut">
              <a:rPr lang="ru-RU" smtClean="0"/>
              <a:pPr/>
              <a:t>13.09.2012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1C844A-9EB7-4A9C-8003-B1C37927251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E8CD803-810D-41EB-A760-F240098F102B}" type="datetimeFigureOut">
              <a:rPr lang="ru-RU" smtClean="0"/>
              <a:pPr/>
              <a:t>13.09.2012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A5DB505-EA8A-4B4B-A93B-915B0FED22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CD803-810D-41EB-A760-F240098F102B}" type="datetimeFigureOut">
              <a:rPr lang="ru-RU" smtClean="0"/>
              <a:pPr/>
              <a:t>13.09.2012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DB505-EA8A-4B4B-A93B-915B0FED22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CD803-810D-41EB-A760-F240098F102B}" type="datetimeFigureOut">
              <a:rPr lang="ru-RU" smtClean="0"/>
              <a:pPr/>
              <a:t>13.09.2012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DB505-EA8A-4B4B-A93B-915B0FED22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CD803-810D-41EB-A760-F240098F102B}" type="datetimeFigureOut">
              <a:rPr lang="ru-RU" smtClean="0"/>
              <a:pPr/>
              <a:t>13.09.2012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DB505-EA8A-4B4B-A93B-915B0FED22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E8CD803-810D-41EB-A760-F240098F102B}" type="datetimeFigureOut">
              <a:rPr lang="ru-RU" smtClean="0"/>
              <a:pPr/>
              <a:t>13.09.2012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A5DB505-EA8A-4B4B-A93B-915B0FED221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E8CD803-810D-41EB-A760-F240098F102B}" type="datetimeFigureOut">
              <a:rPr lang="ru-RU" smtClean="0"/>
              <a:pPr/>
              <a:t>13.09.2012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A5DB505-EA8A-4B4B-A93B-915B0FED22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CD803-810D-41EB-A760-F240098F102B}" type="datetimeFigureOut">
              <a:rPr lang="ru-RU" smtClean="0"/>
              <a:pPr/>
              <a:t>13.09.2012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DB505-EA8A-4B4B-A93B-915B0FED22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CD803-810D-41EB-A760-F240098F102B}" type="datetimeFigureOut">
              <a:rPr lang="ru-RU" smtClean="0"/>
              <a:pPr/>
              <a:t>13.09.2012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DB505-EA8A-4B4B-A93B-915B0FED22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CD803-810D-41EB-A760-F240098F102B}" type="datetimeFigureOut">
              <a:rPr lang="ru-RU" smtClean="0"/>
              <a:pPr/>
              <a:t>13.09.2012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DB505-EA8A-4B4B-A93B-915B0FED22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CD803-810D-41EB-A760-F240098F102B}" type="datetimeFigureOut">
              <a:rPr lang="ru-RU" smtClean="0"/>
              <a:pPr/>
              <a:t>13.09.2012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DB505-EA8A-4B4B-A93B-915B0FED22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CD803-810D-41EB-A760-F240098F102B}" type="datetimeFigureOut">
              <a:rPr lang="ru-RU" smtClean="0"/>
              <a:pPr/>
              <a:t>13.09.2012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DB505-EA8A-4B4B-A93B-915B0FED221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E8CD803-810D-41EB-A760-F240098F102B}" type="datetimeFigureOut">
              <a:rPr lang="ru-RU" smtClean="0"/>
              <a:pPr/>
              <a:t>13.09.2012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A5DB505-EA8A-4B4B-A93B-915B0FED221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>
    <p:zoom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лого без фон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768" y="214290"/>
            <a:ext cx="1714480" cy="688236"/>
          </a:xfrm>
          <a:prstGeom prst="rect">
            <a:avLst/>
          </a:prstGeom>
        </p:spPr>
      </p:pic>
      <p:sp>
        <p:nvSpPr>
          <p:cNvPr id="9" name="Содержимое 2"/>
          <p:cNvSpPr txBox="1">
            <a:spLocks/>
          </p:cNvSpPr>
          <p:nvPr/>
        </p:nvSpPr>
        <p:spPr>
          <a:xfrm>
            <a:off x="0" y="3857628"/>
            <a:ext cx="9144000" cy="2714644"/>
          </a:xfrm>
          <a:prstGeom prst="rect">
            <a:avLst/>
          </a:prstGeom>
        </p:spPr>
        <p:txBody>
          <a:bodyPr vert="horz">
            <a:normAutofit fontScale="85000" lnSpcReduction="20000"/>
          </a:bodyPr>
          <a:lstStyle/>
          <a:p>
            <a:pPr marL="64008" lvl="0" algn="r">
              <a:buClr>
                <a:schemeClr val="accent3"/>
              </a:buClr>
              <a:defRPr/>
            </a:pPr>
            <a:endParaRPr lang="ru-RU" sz="2000" dirty="0" smtClean="0"/>
          </a:p>
          <a:p>
            <a:pPr marL="64008">
              <a:buClr>
                <a:schemeClr val="accent3"/>
              </a:buClr>
              <a:defRPr/>
            </a:pPr>
            <a:r>
              <a:rPr lang="ru-RU" sz="2100" dirty="0" smtClean="0"/>
              <a:t> </a:t>
            </a:r>
            <a:r>
              <a:rPr lang="ru-RU" sz="2100" dirty="0" smtClean="0">
                <a:latin typeface="Calibri" pitchFamily="34" charset="0"/>
                <a:cs typeface="Calibri" pitchFamily="34" charset="0"/>
              </a:rPr>
              <a:t>Х научно - практическая конференция</a:t>
            </a:r>
            <a:br>
              <a:rPr lang="ru-RU" sz="2100" dirty="0" smtClean="0">
                <a:latin typeface="Calibri" pitchFamily="34" charset="0"/>
                <a:cs typeface="Calibri" pitchFamily="34" charset="0"/>
              </a:rPr>
            </a:br>
            <a:r>
              <a:rPr lang="ru-RU" sz="2100" b="1" dirty="0" smtClean="0">
                <a:solidFill>
                  <a:srgbClr val="110557"/>
                </a:solidFill>
                <a:latin typeface="Calibri" pitchFamily="34" charset="0"/>
                <a:cs typeface="Calibri" pitchFamily="34" charset="0"/>
              </a:rPr>
              <a:t>«Передовые технологии рынка недвижимости 2012»</a:t>
            </a:r>
          </a:p>
          <a:p>
            <a:pPr marL="64008">
              <a:buClr>
                <a:schemeClr val="accent3"/>
              </a:buClr>
              <a:defRPr/>
            </a:pPr>
            <a:r>
              <a:rPr lang="ru-RU" sz="21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1900" dirty="0" smtClean="0">
                <a:latin typeface="Calibri" pitchFamily="34" charset="0"/>
                <a:cs typeface="Calibri" pitchFamily="34" charset="0"/>
              </a:rPr>
              <a:t>14  Сентября 2012 г.</a:t>
            </a:r>
            <a:endParaRPr lang="ru-RU" sz="1900" b="1" dirty="0" smtClean="0">
              <a:solidFill>
                <a:srgbClr val="110557"/>
              </a:solidFill>
              <a:latin typeface="Calibri" pitchFamily="34" charset="0"/>
              <a:cs typeface="Calibri" pitchFamily="34" charset="0"/>
            </a:endParaRPr>
          </a:p>
          <a:p>
            <a:pPr marL="64008" marR="0" lvl="0" indent="0" algn="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4008" marR="0" lvl="0" indent="0" algn="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Ирина Киркина</a:t>
            </a:r>
          </a:p>
          <a:p>
            <a:pPr marL="64008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ru-RU" sz="21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mbria" pitchFamily="18" charset="0"/>
              </a:rPr>
              <a:t>Продюсер </a:t>
            </a:r>
            <a:r>
              <a:rPr kumimoji="0" lang="ru-RU" sz="21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Cambria" pitchFamily="18" charset="0"/>
              </a:rPr>
              <a:t>тренингового</a:t>
            </a:r>
            <a:r>
              <a:rPr kumimoji="0" lang="ru-RU" sz="21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mbria" pitchFamily="18" charset="0"/>
              </a:rPr>
              <a:t> фестиваля </a:t>
            </a:r>
          </a:p>
          <a:p>
            <a:pPr marL="64008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ru-RU" sz="21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mbria" pitchFamily="18" charset="0"/>
              </a:rPr>
              <a:t>для риэлторов «РИЭЛТ-FEST»</a:t>
            </a:r>
            <a:r>
              <a:rPr kumimoji="0" lang="en-US" sz="21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mbria" pitchFamily="18" charset="0"/>
              </a:rPr>
              <a:t>;</a:t>
            </a:r>
            <a:endParaRPr kumimoji="0" lang="ru-RU" sz="21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mbria" pitchFamily="18" charset="0"/>
            </a:endParaRPr>
          </a:p>
          <a:p>
            <a:pPr marL="64008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ru-RU" sz="21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mbria" pitchFamily="18" charset="0"/>
              </a:rPr>
              <a:t> Директор Консалтингового Агентства «Персонал»</a:t>
            </a:r>
            <a:r>
              <a:rPr kumimoji="0" lang="en-US" sz="21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mbria" pitchFamily="18" charset="0"/>
              </a:rPr>
              <a:t>;</a:t>
            </a:r>
            <a:endParaRPr kumimoji="0" lang="ru-RU" sz="21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mbria" pitchFamily="18" charset="0"/>
            </a:endParaRPr>
          </a:p>
          <a:p>
            <a:pPr marL="64008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ru-RU" sz="21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mbria" pitchFamily="18" charset="0"/>
              </a:rPr>
              <a:t>Аккредитованный консультант </a:t>
            </a:r>
            <a:endParaRPr kumimoji="0" lang="en-US" sz="21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mbria" pitchFamily="18" charset="0"/>
            </a:endParaRPr>
          </a:p>
          <a:p>
            <a:pPr marL="64008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ru-RU" sz="21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mbria" pitchFamily="18" charset="0"/>
              </a:rPr>
              <a:t>Программы деловых консультаций ЕБРР</a:t>
            </a:r>
            <a:r>
              <a:rPr kumimoji="0" lang="en-US" sz="21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mbria" pitchFamily="18" charset="0"/>
              </a:rPr>
              <a:t>.</a:t>
            </a:r>
            <a:endParaRPr kumimoji="0" lang="ru-RU" sz="21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mbria" pitchFamily="18" charset="0"/>
            </a:endParaRPr>
          </a:p>
          <a:p>
            <a:pPr marL="64008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4008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4008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Подзаголовок 10"/>
          <p:cNvSpPr>
            <a:spLocks noGrp="1"/>
          </p:cNvSpPr>
          <p:nvPr>
            <p:ph type="subTitle" idx="1"/>
          </p:nvPr>
        </p:nvSpPr>
        <p:spPr>
          <a:xfrm>
            <a:off x="1285852" y="1428736"/>
            <a:ext cx="7429552" cy="1857388"/>
          </a:xfrm>
        </p:spPr>
        <p:txBody>
          <a:bodyPr>
            <a:normAutofit fontScale="85000" lnSpcReduction="10000"/>
          </a:bodyPr>
          <a:lstStyle/>
          <a:p>
            <a:pPr lvl="0" algn="ctr">
              <a:spcBef>
                <a:spcPts val="600"/>
              </a:spcBef>
              <a:defRPr/>
            </a:pPr>
            <a:r>
              <a:rPr lang="ru-RU" sz="5200" b="1" dirty="0" smtClean="0">
                <a:solidFill>
                  <a:schemeClr val="tx1"/>
                </a:solidFill>
              </a:rPr>
              <a:t>Основные HR-тренды: </a:t>
            </a:r>
          </a:p>
          <a:p>
            <a:pPr lvl="0" algn="ctr">
              <a:spcBef>
                <a:spcPts val="600"/>
              </a:spcBef>
              <a:defRPr/>
            </a:pPr>
            <a:r>
              <a:rPr lang="ru-RU" sz="5200" b="1" dirty="0" smtClean="0">
                <a:solidFill>
                  <a:schemeClr val="tx1"/>
                </a:solidFill>
              </a:rPr>
              <a:t>что нас ждет завтра.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logo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1" y="142852"/>
            <a:ext cx="1000133" cy="1785950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5728"/>
            <a:ext cx="7000924" cy="564360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Специализированный HR-консалтинг 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>в </a:t>
            </a:r>
            <a:r>
              <a:rPr lang="ru-RU" sz="2800" b="1" dirty="0" err="1" smtClean="0">
                <a:solidFill>
                  <a:schemeClr val="tx1"/>
                </a:solidFill>
              </a:rPr>
              <a:t>риэлторском</a:t>
            </a:r>
            <a:r>
              <a:rPr lang="ru-RU" sz="2800" b="1" dirty="0" smtClean="0">
                <a:solidFill>
                  <a:schemeClr val="tx1"/>
                </a:solidFill>
              </a:rPr>
              <a:t> бизнесе</a:t>
            </a:r>
            <a:r>
              <a:rPr lang="en-US" sz="2800" b="1" dirty="0" smtClean="0">
                <a:solidFill>
                  <a:schemeClr val="tx1"/>
                </a:solidFill>
              </a:rPr>
              <a:t/>
            </a:r>
            <a:br>
              <a:rPr lang="en-US" sz="2800" b="1" dirty="0" smtClean="0">
                <a:solidFill>
                  <a:schemeClr val="tx1"/>
                </a:solidFill>
              </a:rPr>
            </a:br>
            <a:r>
              <a:rPr lang="ru-RU" sz="1800" b="1" dirty="0" smtClean="0">
                <a:solidFill>
                  <a:schemeClr val="tx1"/>
                </a:solidFill>
              </a:rPr>
              <a:t>13- летний опыт работы с </a:t>
            </a:r>
            <a:r>
              <a:rPr lang="ru-RU" sz="1800" b="1" dirty="0" err="1" smtClean="0">
                <a:solidFill>
                  <a:schemeClr val="tx1"/>
                </a:solidFill>
              </a:rPr>
              <a:t>риэлторскими</a:t>
            </a:r>
            <a:r>
              <a:rPr lang="ru-RU" sz="1800" b="1" dirty="0" smtClean="0">
                <a:solidFill>
                  <a:schemeClr val="tx1"/>
                </a:solidFill>
              </a:rPr>
              <a:t> компаниями</a:t>
            </a:r>
            <a:r>
              <a:rPr lang="en-US" sz="1800" b="1" dirty="0" smtClean="0">
                <a:solidFill>
                  <a:schemeClr val="tx1"/>
                </a:solidFill>
              </a:rPr>
              <a:t>:</a:t>
            </a:r>
            <a:r>
              <a:rPr lang="ru-RU" sz="2800" b="1" dirty="0" smtClean="0">
                <a:solidFill>
                  <a:schemeClr val="tx1"/>
                </a:solidFill>
              </a:rPr>
              <a:t/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/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/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/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/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/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/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/>
            </a:r>
            <a:br>
              <a:rPr lang="ru-RU" sz="2800" b="1" dirty="0" smtClean="0">
                <a:solidFill>
                  <a:schemeClr val="tx1"/>
                </a:solidFill>
              </a:rPr>
            </a:b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12" name="Рисунок 11" descr="Риэлторы20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2132856"/>
            <a:ext cx="7500990" cy="3565871"/>
          </a:xfrm>
          <a:prstGeom prst="rect">
            <a:avLst/>
          </a:prstGeom>
        </p:spPr>
      </p:pic>
      <p:pic>
        <p:nvPicPr>
          <p:cNvPr id="8" name="Picture 2" descr="E:\Obmen_1\логотипы\ПЕРСОНАЛ\персонал логрус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642918"/>
            <a:ext cx="1928826" cy="794222"/>
          </a:xfrm>
          <a:prstGeom prst="rect">
            <a:avLst/>
          </a:prstGeom>
          <a:noFill/>
        </p:spPr>
      </p:pic>
      <p:pic>
        <p:nvPicPr>
          <p:cNvPr id="1027" name="Picture 3" descr="E:\Obmen_1\лого фест 2012\Риэлт-Фест шарики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5589240"/>
            <a:ext cx="5000660" cy="1054470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48680"/>
            <a:ext cx="8429684" cy="5452089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dirty="0">
                <a:latin typeface="Calibri" pitchFamily="34" charset="0"/>
                <a:cs typeface="Calibri" pitchFamily="34" charset="0"/>
              </a:rPr>
              <a:t>Основные HR-тренды: </a:t>
            </a:r>
            <a:endParaRPr lang="en-US" b="1" dirty="0" smtClean="0"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r>
              <a:rPr lang="ru-RU" b="1" dirty="0" smtClean="0">
                <a:latin typeface="Calibri" pitchFamily="34" charset="0"/>
                <a:cs typeface="Calibri" pitchFamily="34" charset="0"/>
              </a:rPr>
              <a:t>что </a:t>
            </a:r>
            <a:r>
              <a:rPr lang="ru-RU" b="1" dirty="0">
                <a:latin typeface="Calibri" pitchFamily="34" charset="0"/>
                <a:cs typeface="Calibri" pitchFamily="34" charset="0"/>
              </a:rPr>
              <a:t>нас ждет завтра</a:t>
            </a:r>
            <a:r>
              <a:rPr lang="ru-RU" b="1" dirty="0" smtClean="0">
                <a:latin typeface="Calibri" pitchFamily="34" charset="0"/>
                <a:cs typeface="Calibri" pitchFamily="34" charset="0"/>
              </a:rPr>
              <a:t>.</a:t>
            </a:r>
            <a:endParaRPr lang="en-US" b="1" dirty="0" smtClean="0"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endParaRPr lang="ru-RU" sz="1400" dirty="0"/>
          </a:p>
          <a:p>
            <a:pPr algn="r">
              <a:buNone/>
            </a:pPr>
            <a:r>
              <a:rPr lang="ru-RU" sz="1800" i="1" dirty="0">
                <a:solidFill>
                  <a:schemeClr val="accent1">
                    <a:lumMod val="75000"/>
                  </a:schemeClr>
                </a:solidFill>
              </a:rPr>
              <a:t>Лучший способ предсказать будущее –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  <a:p>
            <a:pPr algn="r">
              <a:buNone/>
            </a:pPr>
            <a:r>
              <a:rPr lang="ru-RU" sz="1800" i="1" dirty="0">
                <a:solidFill>
                  <a:schemeClr val="accent1">
                    <a:lumMod val="75000"/>
                  </a:schemeClr>
                </a:solidFill>
              </a:rPr>
              <a:t>изобрести его.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  <a:p>
            <a:pPr algn="r">
              <a:buNone/>
            </a:pPr>
            <a:r>
              <a:rPr lang="ru-RU" sz="1800" i="1" dirty="0">
                <a:solidFill>
                  <a:schemeClr val="accent1">
                    <a:lumMod val="75000"/>
                  </a:schemeClr>
                </a:solidFill>
              </a:rPr>
              <a:t>(любимое изречение Стива Джобса</a:t>
            </a:r>
            <a:r>
              <a:rPr lang="ru-RU" sz="1800" i="1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en-US" sz="1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r">
              <a:buNone/>
            </a:pPr>
            <a:endParaRPr lang="ru-RU" sz="1200" dirty="0"/>
          </a:p>
          <a:p>
            <a:pPr lvl="0" algn="ctr">
              <a:buNone/>
            </a:pPr>
            <a:r>
              <a:rPr lang="ru-RU" sz="2600" b="1" dirty="0" smtClean="0">
                <a:latin typeface="Calibri" pitchFamily="34" charset="0"/>
                <a:cs typeface="Calibri" pitchFamily="34" charset="0"/>
              </a:rPr>
              <a:t>Тренд 1.</a:t>
            </a:r>
            <a:r>
              <a:rPr lang="ru-RU" sz="2600" dirty="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pPr lvl="0" algn="ctr">
              <a:buNone/>
            </a:pPr>
            <a:r>
              <a:rPr lang="ru-RU" sz="2600" dirty="0" smtClean="0">
                <a:latin typeface="Calibri" pitchFamily="34" charset="0"/>
                <a:cs typeface="Calibri" pitchFamily="34" charset="0"/>
              </a:rPr>
              <a:t>Уметь </a:t>
            </a:r>
            <a:r>
              <a:rPr lang="ru-RU" sz="2600" dirty="0">
                <a:latin typeface="Calibri" pitchFamily="34" charset="0"/>
                <a:cs typeface="Calibri" pitchFamily="34" charset="0"/>
              </a:rPr>
              <a:t>отличаться от других = иметь </a:t>
            </a:r>
            <a:r>
              <a:rPr lang="ru-RU" sz="2600" dirty="0" smtClean="0">
                <a:latin typeface="Calibri" pitchFamily="34" charset="0"/>
                <a:cs typeface="Calibri" pitchFamily="34" charset="0"/>
              </a:rPr>
              <a:t>свою бизнес-концепцию.</a:t>
            </a:r>
            <a:endParaRPr lang="ru-RU" sz="2600" dirty="0">
              <a:latin typeface="Calibri" pitchFamily="34" charset="0"/>
              <a:cs typeface="Calibri" pitchFamily="34" charset="0"/>
            </a:endParaRPr>
          </a:p>
          <a:p>
            <a:pPr lvl="0" algn="ctr">
              <a:buNone/>
            </a:pPr>
            <a:r>
              <a:rPr lang="ru-RU" sz="2600" b="1" dirty="0" smtClean="0">
                <a:latin typeface="Calibri" pitchFamily="34" charset="0"/>
                <a:cs typeface="Calibri" pitchFamily="34" charset="0"/>
              </a:rPr>
              <a:t>Тренд 2.</a:t>
            </a:r>
          </a:p>
          <a:p>
            <a:pPr lvl="0" algn="ctr">
              <a:buNone/>
            </a:pPr>
            <a:r>
              <a:rPr lang="ru-RU" sz="2600" dirty="0" smtClean="0">
                <a:latin typeface="Calibri" pitchFamily="34" charset="0"/>
                <a:cs typeface="Calibri" pitchFamily="34" charset="0"/>
              </a:rPr>
              <a:t>Где и в чем меняются основные акценты </a:t>
            </a:r>
          </a:p>
          <a:p>
            <a:pPr lvl="0" algn="ctr">
              <a:buNone/>
            </a:pPr>
            <a:r>
              <a:rPr lang="ru-RU" sz="2600" dirty="0" smtClean="0">
                <a:latin typeface="Calibri" pitchFamily="34" charset="0"/>
                <a:cs typeface="Calibri" pitchFamily="34" charset="0"/>
              </a:rPr>
              <a:t>в управлении персоналом. </a:t>
            </a:r>
            <a:endParaRPr lang="ru-RU" sz="2600" dirty="0">
              <a:latin typeface="Calibri" pitchFamily="34" charset="0"/>
              <a:cs typeface="Calibri" pitchFamily="34" charset="0"/>
            </a:endParaRPr>
          </a:p>
          <a:p>
            <a:pPr lvl="0" algn="ctr">
              <a:buNone/>
            </a:pPr>
            <a:r>
              <a:rPr lang="ru-RU" sz="2600" b="1" dirty="0" smtClean="0">
                <a:latin typeface="Calibri" pitchFamily="34" charset="0"/>
                <a:cs typeface="Calibri" pitchFamily="34" charset="0"/>
              </a:rPr>
              <a:t>Тренд 3.</a:t>
            </a:r>
            <a:r>
              <a:rPr lang="ru-RU" sz="2600" dirty="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pPr lvl="0" algn="ctr">
              <a:buNone/>
            </a:pPr>
            <a:r>
              <a:rPr lang="ru-RU" sz="2600" dirty="0" smtClean="0">
                <a:latin typeface="Calibri" pitchFamily="34" charset="0"/>
                <a:cs typeface="Calibri" pitchFamily="34" charset="0"/>
              </a:rPr>
              <a:t>Какое </a:t>
            </a:r>
            <a:r>
              <a:rPr lang="ru-RU" sz="2600" dirty="0">
                <a:latin typeface="Calibri" pitchFamily="34" charset="0"/>
                <a:cs typeface="Calibri" pitchFamily="34" charset="0"/>
              </a:rPr>
              <a:t>лидерство сегодня востребовано?</a:t>
            </a:r>
          </a:p>
          <a:p>
            <a:pPr lvl="0" algn="ctr">
              <a:buNone/>
            </a:pPr>
            <a:r>
              <a:rPr lang="ru-RU" sz="2600" b="1" dirty="0" smtClean="0">
                <a:latin typeface="Calibri" pitchFamily="34" charset="0"/>
                <a:cs typeface="Calibri" pitchFamily="34" charset="0"/>
              </a:rPr>
              <a:t>Тренд 4.</a:t>
            </a:r>
            <a:r>
              <a:rPr lang="ru-RU" sz="2600" dirty="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pPr lvl="0" algn="ctr">
              <a:buNone/>
            </a:pPr>
            <a:r>
              <a:rPr lang="ru-RU" sz="2600" dirty="0" smtClean="0">
                <a:latin typeface="Calibri" pitchFamily="34" charset="0"/>
                <a:cs typeface="Calibri" pitchFamily="34" charset="0"/>
              </a:rPr>
              <a:t>Изменение формата продаж.</a:t>
            </a:r>
            <a:endParaRPr lang="ru-RU" sz="2600" dirty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6" name="Picture 2" descr="E:\Obmen_1\логотипы\ПЕРСОНАЛ\персонал логрус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92" y="642918"/>
            <a:ext cx="1928826" cy="79422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00034" y="6215082"/>
            <a:ext cx="8286808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>Профессиональный исполнитель полного комплекса HR-услуг</a:t>
            </a:r>
            <a:endParaRPr lang="en-US" sz="16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en-US" sz="1600" b="1" i="1" dirty="0" smtClean="0">
                <a:solidFill>
                  <a:schemeClr val="accent1">
                    <a:lumMod val="75000"/>
                  </a:schemeClr>
                </a:solidFill>
              </a:rPr>
              <a:t>www.personal.ck.ua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600" b="1" dirty="0" smtClean="0"/>
              <a:t> </a:t>
            </a:r>
            <a:endParaRPr lang="ru-RU" sz="16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32035"/>
            <a:ext cx="7758138" cy="3911609"/>
          </a:xfrm>
        </p:spPr>
        <p:txBody>
          <a:bodyPr>
            <a:normAutofit/>
          </a:bodyPr>
          <a:lstStyle/>
          <a:p>
            <a:pPr lvl="0" algn="ctr">
              <a:buNone/>
            </a:pPr>
            <a:r>
              <a:rPr lang="ru-RU" b="1" dirty="0" smtClean="0"/>
              <a:t>Тренд 1. Уметь </a:t>
            </a:r>
            <a:r>
              <a:rPr lang="ru-RU" b="1" dirty="0"/>
              <a:t>отличаться от других </a:t>
            </a:r>
            <a:r>
              <a:rPr lang="ru-RU" b="1" dirty="0" smtClean="0"/>
              <a:t>= </a:t>
            </a:r>
            <a:endParaRPr lang="en-US" b="1" dirty="0" smtClean="0"/>
          </a:p>
          <a:p>
            <a:pPr lvl="0" algn="ctr">
              <a:buNone/>
            </a:pPr>
            <a:r>
              <a:rPr lang="ru-RU" b="1" dirty="0" smtClean="0"/>
              <a:t>иметь </a:t>
            </a:r>
            <a:r>
              <a:rPr lang="ru-RU" b="1" dirty="0"/>
              <a:t>свою </a:t>
            </a:r>
            <a:r>
              <a:rPr lang="ru-RU" b="1" dirty="0" smtClean="0"/>
              <a:t>бизнес-концепцию</a:t>
            </a:r>
          </a:p>
          <a:p>
            <a:pPr lvl="0" algn="ctr">
              <a:buNone/>
            </a:pPr>
            <a:endParaRPr lang="ru-RU" dirty="0"/>
          </a:p>
          <a:p>
            <a:pPr lvl="0">
              <a:buNone/>
            </a:pPr>
            <a:r>
              <a:rPr lang="ru-RU" sz="2400" dirty="0" smtClean="0"/>
              <a:t>- Ключевые </a:t>
            </a:r>
            <a:r>
              <a:rPr lang="ru-RU" sz="2400" dirty="0"/>
              <a:t>компетенции Вашего </a:t>
            </a:r>
            <a:r>
              <a:rPr lang="ru-RU" sz="2400" dirty="0" smtClean="0"/>
              <a:t>бизнеса.</a:t>
            </a:r>
            <a:endParaRPr lang="ru-RU" sz="2400" dirty="0"/>
          </a:p>
          <a:p>
            <a:pPr lvl="0">
              <a:buNone/>
            </a:pPr>
            <a:r>
              <a:rPr lang="ru-RU" sz="2400" dirty="0" smtClean="0"/>
              <a:t>- Ваши </a:t>
            </a:r>
            <a:r>
              <a:rPr lang="ru-RU" sz="2400" dirty="0"/>
              <a:t>ключевые </a:t>
            </a:r>
            <a:r>
              <a:rPr lang="ru-RU" sz="2400" dirty="0" smtClean="0"/>
              <a:t>клиенты.</a:t>
            </a:r>
            <a:endParaRPr lang="ru-RU" sz="2400" dirty="0"/>
          </a:p>
          <a:p>
            <a:pPr lvl="0">
              <a:buNone/>
            </a:pPr>
            <a:r>
              <a:rPr lang="ru-RU" sz="2400" dirty="0" smtClean="0"/>
              <a:t>- На </a:t>
            </a:r>
            <a:r>
              <a:rPr lang="ru-RU" sz="2400" dirty="0"/>
              <a:t>каких услугах и продуктах </a:t>
            </a:r>
            <a:r>
              <a:rPr lang="ru-RU" sz="2400" dirty="0" smtClean="0"/>
              <a:t>концентрируемся.</a:t>
            </a:r>
            <a:endParaRPr lang="ru-RU" sz="2400" dirty="0"/>
          </a:p>
          <a:p>
            <a:pPr lvl="0">
              <a:buNone/>
            </a:pPr>
            <a:r>
              <a:rPr lang="ru-RU" sz="2400" dirty="0" smtClean="0"/>
              <a:t>- Ключевые </a:t>
            </a:r>
            <a:r>
              <a:rPr lang="ru-RU" sz="2400" dirty="0"/>
              <a:t>ценности Вашего </a:t>
            </a:r>
            <a:r>
              <a:rPr lang="ru-RU" sz="2400" dirty="0" smtClean="0"/>
              <a:t>бизнеса. </a:t>
            </a:r>
            <a:endParaRPr lang="ru-RU" sz="2400" dirty="0"/>
          </a:p>
          <a:p>
            <a:endParaRPr lang="ru-RU" dirty="0"/>
          </a:p>
        </p:txBody>
      </p:sp>
      <p:pic>
        <p:nvPicPr>
          <p:cNvPr id="8" name="Рисунок 7" descr="vyiboryi6-1024x7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571480"/>
            <a:ext cx="2714644" cy="1571636"/>
          </a:xfrm>
          <a:prstGeom prst="rect">
            <a:avLst/>
          </a:prstGeom>
        </p:spPr>
      </p:pic>
      <p:pic>
        <p:nvPicPr>
          <p:cNvPr id="9" name="Picture 2" descr="E:\Obmen_1\логотипы\ПЕРСОНАЛ\персонал логрус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714356"/>
            <a:ext cx="1928826" cy="79422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00034" y="6215082"/>
            <a:ext cx="8286808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>Профессиональный исполнитель полного комплекса HR-услуг</a:t>
            </a:r>
            <a:endParaRPr lang="en-US" sz="16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en-US" sz="1600" b="1" i="1" dirty="0" smtClean="0">
                <a:solidFill>
                  <a:schemeClr val="accent1">
                    <a:lumMod val="75000"/>
                  </a:schemeClr>
                </a:solidFill>
              </a:rPr>
              <a:t>www.personal.ck.ua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600" b="1" dirty="0" smtClean="0"/>
              <a:t> </a:t>
            </a:r>
            <a:endParaRPr lang="ru-RU" sz="16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28801"/>
            <a:ext cx="8435280" cy="4514844"/>
          </a:xfrm>
        </p:spPr>
        <p:txBody>
          <a:bodyPr>
            <a:normAutofit/>
          </a:bodyPr>
          <a:lstStyle/>
          <a:p>
            <a:pPr lvl="0" algn="ctr">
              <a:buNone/>
            </a:pPr>
            <a:r>
              <a:rPr lang="ru-RU" b="1" dirty="0" smtClean="0"/>
              <a:t>Ключевые компетенции Вашего бизнеса</a:t>
            </a:r>
            <a:endParaRPr lang="ru-RU" sz="2400" dirty="0"/>
          </a:p>
          <a:p>
            <a:endParaRPr lang="ru-RU" dirty="0"/>
          </a:p>
        </p:txBody>
      </p:sp>
      <p:pic>
        <p:nvPicPr>
          <p:cNvPr id="8" name="Рисунок 7" descr="vyiboryi6-1024x7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571480"/>
            <a:ext cx="1982594" cy="1129328"/>
          </a:xfrm>
          <a:prstGeom prst="rect">
            <a:avLst/>
          </a:prstGeom>
        </p:spPr>
      </p:pic>
      <p:pic>
        <p:nvPicPr>
          <p:cNvPr id="9" name="Picture 2" descr="E:\Obmen_1\логотипы\ПЕРСОНАЛ\персонал логрус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714356"/>
            <a:ext cx="1928826" cy="79422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00034" y="6215082"/>
            <a:ext cx="8286808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>Профессиональный исполнитель полного комплекса </a:t>
            </a:r>
            <a:r>
              <a:rPr lang="ru-RU" sz="1600" b="1" i="1" dirty="0" err="1" smtClean="0">
                <a:solidFill>
                  <a:schemeClr val="accent1">
                    <a:lumMod val="75000"/>
                  </a:schemeClr>
                </a:solidFill>
              </a:rPr>
              <a:t>HR-услу</a:t>
            </a:r>
            <a:endParaRPr lang="ru-RU" sz="16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lvl="0" indent="-342900" algn="ctr">
              <a:spcBef>
                <a:spcPct val="20000"/>
              </a:spcBef>
            </a:pPr>
            <a:r>
              <a:rPr lang="ru-RU" sz="1600" b="1" dirty="0" smtClean="0"/>
              <a:t> </a:t>
            </a:r>
            <a:endParaRPr lang="ru-RU" sz="1600" b="1" dirty="0"/>
          </a:p>
        </p:txBody>
      </p:sp>
      <p:pic>
        <p:nvPicPr>
          <p:cNvPr id="1026" name="Picture 2" descr="D:\Фото\трезвые грузчики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2420888"/>
            <a:ext cx="7848872" cy="4196689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1032" y="3284984"/>
            <a:ext cx="8712968" cy="3024336"/>
          </a:xfrm>
        </p:spPr>
        <p:txBody>
          <a:bodyPr>
            <a:normAutofit fontScale="85000" lnSpcReduction="20000"/>
          </a:bodyPr>
          <a:lstStyle/>
          <a:p>
            <a:pPr lvl="0" algn="ctr">
              <a:buNone/>
            </a:pPr>
            <a:r>
              <a:rPr lang="ru-RU" sz="3100" b="1" dirty="0" smtClean="0">
                <a:latin typeface="Calibri" pitchFamily="34" charset="0"/>
                <a:cs typeface="Calibri" pitchFamily="34" charset="0"/>
              </a:rPr>
              <a:t>Ключевые </a:t>
            </a:r>
            <a:r>
              <a:rPr lang="ru-RU" sz="3100" b="1" dirty="0">
                <a:latin typeface="Calibri" pitchFamily="34" charset="0"/>
                <a:cs typeface="Calibri" pitchFamily="34" charset="0"/>
              </a:rPr>
              <a:t>ценности Вашего </a:t>
            </a:r>
            <a:r>
              <a:rPr lang="ru-RU" sz="3100" b="1" dirty="0" smtClean="0">
                <a:latin typeface="Calibri" pitchFamily="34" charset="0"/>
                <a:cs typeface="Calibri" pitchFamily="34" charset="0"/>
              </a:rPr>
              <a:t>бизнеса. </a:t>
            </a:r>
          </a:p>
          <a:p>
            <a:pPr algn="ctr">
              <a:buNone/>
            </a:pPr>
            <a:r>
              <a:rPr lang="ru-RU" sz="3100" dirty="0" smtClean="0">
                <a:latin typeface="Calibri" pitchFamily="34" charset="0"/>
                <a:cs typeface="Calibri" pitchFamily="34" charset="0"/>
              </a:rPr>
              <a:t>Культура – это не слова, а действия!!! </a:t>
            </a:r>
          </a:p>
          <a:p>
            <a:pPr algn="ctr">
              <a:buNone/>
            </a:pPr>
            <a:r>
              <a:rPr lang="ru-RU" sz="3100" dirty="0" smtClean="0">
                <a:latin typeface="Calibri" pitchFamily="34" charset="0"/>
                <a:cs typeface="Calibri" pitchFamily="34" charset="0"/>
              </a:rPr>
              <a:t>Искусственная культура – это краска. </a:t>
            </a:r>
          </a:p>
          <a:p>
            <a:pPr algn="ctr">
              <a:buNone/>
            </a:pPr>
            <a:r>
              <a:rPr lang="ru-RU" sz="3100" dirty="0" smtClean="0">
                <a:latin typeface="Calibri" pitchFamily="34" charset="0"/>
                <a:cs typeface="Calibri" pitchFamily="34" charset="0"/>
              </a:rPr>
              <a:t>Настоящая культура – это патина (налет на бронзе).</a:t>
            </a:r>
            <a:endParaRPr lang="en-US" sz="3100" dirty="0" smtClean="0"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endParaRPr lang="ru-RU" sz="3100" dirty="0" smtClean="0"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r>
              <a:rPr lang="ru-RU" b="1" dirty="0" smtClean="0">
                <a:latin typeface="Calibri" pitchFamily="34" charset="0"/>
                <a:cs typeface="Calibri" pitchFamily="34" charset="0"/>
              </a:rPr>
              <a:t>Ценности </a:t>
            </a:r>
            <a:r>
              <a:rPr lang="en-US" b="1" dirty="0" smtClean="0">
                <a:latin typeface="Calibri" pitchFamily="34" charset="0"/>
                <a:cs typeface="Calibri" pitchFamily="34" charset="0"/>
              </a:rPr>
              <a:t>Apple</a:t>
            </a:r>
            <a:r>
              <a:rPr lang="ru-RU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b="1" dirty="0" smtClean="0">
                <a:latin typeface="Calibri" pitchFamily="34" charset="0"/>
                <a:cs typeface="Calibri" pitchFamily="34" charset="0"/>
              </a:rPr>
              <a:t>- </a:t>
            </a:r>
            <a:r>
              <a:rPr lang="ru-RU" dirty="0" smtClean="0">
                <a:latin typeface="Calibri" pitchFamily="34" charset="0"/>
                <a:cs typeface="Calibri" pitchFamily="34" charset="0"/>
              </a:rPr>
              <a:t>цельность, минимализм, предельная внешняя простота при внутренней сложности и, конечно, эстетика возведенная в основополагающий принцип. </a:t>
            </a:r>
            <a:endParaRPr lang="ru-RU" b="1" dirty="0" smtClean="0">
              <a:latin typeface="Calibri" pitchFamily="34" charset="0"/>
              <a:cs typeface="Calibri" pitchFamily="34" charset="0"/>
            </a:endParaRPr>
          </a:p>
          <a:p>
            <a:pPr lvl="0" algn="ctr">
              <a:buNone/>
            </a:pPr>
            <a:endParaRPr lang="ru-RU" b="1" dirty="0" smtClean="0">
              <a:latin typeface="Calibri" pitchFamily="34" charset="0"/>
              <a:cs typeface="Calibri" pitchFamily="34" charset="0"/>
            </a:endParaRPr>
          </a:p>
          <a:p>
            <a:pPr lvl="0" algn="ctr">
              <a:buNone/>
            </a:pPr>
            <a:endParaRPr lang="ru-RU" b="1" dirty="0">
              <a:latin typeface="Calibri" pitchFamily="34" charset="0"/>
              <a:cs typeface="Calibri" pitchFamily="34" charset="0"/>
            </a:endParaRPr>
          </a:p>
          <a:p>
            <a:endParaRPr lang="ru-RU" dirty="0"/>
          </a:p>
        </p:txBody>
      </p:sp>
      <p:pic>
        <p:nvPicPr>
          <p:cNvPr id="8" name="Рисунок 7" descr="vyiboryi6-1024x7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571480"/>
            <a:ext cx="1982594" cy="1057320"/>
          </a:xfrm>
          <a:prstGeom prst="rect">
            <a:avLst/>
          </a:prstGeom>
        </p:spPr>
      </p:pic>
      <p:pic>
        <p:nvPicPr>
          <p:cNvPr id="9" name="Picture 2" descr="E:\Obmen_1\логотипы\ПЕРСОНАЛ\персонал логрус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714356"/>
            <a:ext cx="1928826" cy="79422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00034" y="6215082"/>
            <a:ext cx="8286808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>Профессиональный исполнитель полного комплекса HR-услуг</a:t>
            </a:r>
            <a:endParaRPr lang="en-US" sz="16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en-US" sz="1600" b="1" i="1" dirty="0" smtClean="0">
                <a:solidFill>
                  <a:schemeClr val="accent1">
                    <a:lumMod val="75000"/>
                  </a:schemeClr>
                </a:solidFill>
              </a:rPr>
              <a:t>www.personal.ck.ua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600" b="1" dirty="0" smtClean="0"/>
              <a:t> </a:t>
            </a:r>
            <a:endParaRPr lang="ru-RU" sz="1600" b="1" dirty="0"/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431032" y="1268760"/>
            <a:ext cx="8712968" cy="2088232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ru-RU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Ваши ключевые клиенты.</a:t>
            </a:r>
          </a:p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en-US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                 </a:t>
            </a:r>
            <a:r>
              <a:rPr kumimoji="0" lang="ru-RU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(</a:t>
            </a:r>
            <a:r>
              <a:rPr kumimoji="0" lang="ru-RU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КТО</a:t>
            </a:r>
            <a:r>
              <a:rPr kumimoji="0" lang="en-US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kumimoji="0" lang="ru-RU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НАШ КЛИЕНТ: </a:t>
            </a:r>
            <a:r>
              <a:rPr kumimoji="0" lang="ru-RU" sz="31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масс-сегмент</a:t>
            </a:r>
            <a:r>
              <a:rPr kumimoji="0" lang="ru-RU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, </a:t>
            </a:r>
            <a:r>
              <a:rPr kumimoji="0" lang="en-US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VIP-</a:t>
            </a:r>
            <a:r>
              <a:rPr kumimoji="0" lang="ru-RU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сегмент, ….)</a:t>
            </a:r>
          </a:p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endParaRPr kumimoji="0" lang="ru-RU" sz="31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ru-RU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На каких услугах и продуктах концентрируемся.</a:t>
            </a:r>
          </a:p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ru-RU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(Где и в чем нам нет равных)</a:t>
            </a:r>
          </a:p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786058"/>
            <a:ext cx="8229600" cy="3340105"/>
          </a:xfrm>
        </p:spPr>
        <p:txBody>
          <a:bodyPr/>
          <a:lstStyle/>
          <a:p>
            <a:pPr lvl="0" algn="ctr">
              <a:buNone/>
            </a:pPr>
            <a:r>
              <a:rPr lang="ru-RU" b="1" dirty="0" smtClean="0"/>
              <a:t>Тренд 2. Где </a:t>
            </a:r>
            <a:r>
              <a:rPr lang="ru-RU" b="1" dirty="0"/>
              <a:t>и в чем меняются основные акценты в управлении </a:t>
            </a:r>
            <a:r>
              <a:rPr lang="ru-RU" b="1" dirty="0" smtClean="0"/>
              <a:t>персоналом.</a:t>
            </a:r>
          </a:p>
          <a:p>
            <a:pPr lvl="0" algn="ctr">
              <a:buNone/>
            </a:pPr>
            <a:endParaRPr lang="ru-RU" dirty="0"/>
          </a:p>
          <a:p>
            <a:pPr lvl="0">
              <a:buNone/>
            </a:pPr>
            <a:r>
              <a:rPr lang="ru-RU" dirty="0" smtClean="0"/>
              <a:t>- Что </a:t>
            </a:r>
            <a:r>
              <a:rPr lang="ru-RU" dirty="0"/>
              <a:t>меняется  в поиске персонала?</a:t>
            </a:r>
          </a:p>
          <a:p>
            <a:pPr lvl="0">
              <a:buNone/>
            </a:pPr>
            <a:r>
              <a:rPr lang="ru-RU" dirty="0" smtClean="0"/>
              <a:t>- Что </a:t>
            </a:r>
            <a:r>
              <a:rPr lang="ru-RU" dirty="0"/>
              <a:t>мотивирует на самом деле?</a:t>
            </a:r>
          </a:p>
          <a:p>
            <a:endParaRPr lang="ru-RU" dirty="0"/>
          </a:p>
        </p:txBody>
      </p:sp>
      <p:pic>
        <p:nvPicPr>
          <p:cNvPr id="6" name="Рисунок 5" descr="upravlenie_personal-300x2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571480"/>
            <a:ext cx="3000396" cy="2175302"/>
          </a:xfrm>
          <a:prstGeom prst="rect">
            <a:avLst/>
          </a:prstGeom>
        </p:spPr>
      </p:pic>
      <p:pic>
        <p:nvPicPr>
          <p:cNvPr id="7" name="Picture 2" descr="E:\Obmen_1\логотипы\ПЕРСОНАЛ\персонал логрус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642918"/>
            <a:ext cx="1928826" cy="79422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00034" y="6215082"/>
            <a:ext cx="8286808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>Профессиональный исполнитель полного комплекса HR-услуг</a:t>
            </a:r>
            <a:endParaRPr lang="en-US" sz="16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en-US" sz="1600" b="1" i="1" dirty="0" smtClean="0">
                <a:solidFill>
                  <a:schemeClr val="accent1">
                    <a:lumMod val="75000"/>
                  </a:schemeClr>
                </a:solidFill>
              </a:rPr>
              <a:t>www.personal.ck.ua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600" b="1" dirty="0" smtClean="0"/>
              <a:t> </a:t>
            </a:r>
            <a:endParaRPr lang="ru-RU" sz="16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988840"/>
            <a:ext cx="8913168" cy="3340105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400" b="1" dirty="0" smtClean="0">
                <a:latin typeface="Calibri" pitchFamily="34" charset="0"/>
                <a:cs typeface="Calibri" pitchFamily="34" charset="0"/>
              </a:rPr>
              <a:t>Основные тренды рынка труда: </a:t>
            </a:r>
          </a:p>
          <a:p>
            <a:pPr marL="566928" indent="-457200">
              <a:buFont typeface="+mj-lt"/>
              <a:buAutoNum type="arabicPeriod"/>
            </a:pPr>
            <a:r>
              <a:rPr lang="ru-RU" sz="2400" dirty="0" smtClean="0">
                <a:latin typeface="Calibri" pitchFamily="34" charset="0"/>
                <a:cs typeface="Calibri" pitchFamily="34" charset="0"/>
              </a:rPr>
              <a:t>много проигравших – мало тех, кто посередине.</a:t>
            </a:r>
          </a:p>
          <a:p>
            <a:pPr marL="566928" indent="-457200">
              <a:buFont typeface="+mj-lt"/>
              <a:buAutoNum type="arabicPeriod"/>
            </a:pPr>
            <a:endParaRPr lang="ru-RU" sz="2400" dirty="0" smtClean="0">
              <a:latin typeface="Calibri" pitchFamily="34" charset="0"/>
              <a:cs typeface="Calibri" pitchFamily="34" charset="0"/>
            </a:endParaRPr>
          </a:p>
          <a:p>
            <a:pPr marL="566928" indent="-457200">
              <a:buFont typeface="+mj-lt"/>
              <a:buAutoNum type="arabicPeriod"/>
            </a:pPr>
            <a:r>
              <a:rPr lang="ru-RU" sz="2400" dirty="0" smtClean="0">
                <a:latin typeface="Calibri" pitchFamily="34" charset="0"/>
                <a:cs typeface="Calibri" pitchFamily="34" charset="0"/>
              </a:rPr>
              <a:t>В экономике все больше доминирует </a:t>
            </a:r>
            <a:r>
              <a:rPr lang="ru-RU" sz="2400" b="1" dirty="0" err="1" smtClean="0">
                <a:latin typeface="Calibri" pitchFamily="34" charset="0"/>
                <a:cs typeface="Calibri" pitchFamily="34" charset="0"/>
              </a:rPr>
              <a:t>креативный</a:t>
            </a:r>
            <a:r>
              <a:rPr lang="ru-RU" sz="2400" b="1" dirty="0" smtClean="0">
                <a:latin typeface="Calibri" pitchFamily="34" charset="0"/>
                <a:cs typeface="Calibri" pitchFamily="34" charset="0"/>
              </a:rPr>
              <a:t> класс.</a:t>
            </a:r>
            <a:endParaRPr lang="ru-RU" sz="2400" dirty="0" smtClean="0">
              <a:latin typeface="Calibri" pitchFamily="34" charset="0"/>
              <a:cs typeface="Calibri" pitchFamily="34" charset="0"/>
            </a:endParaRPr>
          </a:p>
          <a:p>
            <a:pPr marL="566928" lvl="0" indent="-457200">
              <a:buFont typeface="+mj-lt"/>
              <a:buAutoNum type="arabicPeriod"/>
            </a:pPr>
            <a:endParaRPr lang="ru-RU" sz="2400" b="1" dirty="0" smtClean="0">
              <a:latin typeface="Calibri" pitchFamily="34" charset="0"/>
              <a:cs typeface="Calibri" pitchFamily="34" charset="0"/>
            </a:endParaRPr>
          </a:p>
          <a:p>
            <a:pPr marL="566928" indent="-457200">
              <a:buFont typeface="+mj-lt"/>
              <a:buAutoNum type="arabicPeriod"/>
            </a:pPr>
            <a:r>
              <a:rPr lang="ru-RU" sz="2400" b="1" dirty="0" smtClean="0">
                <a:latin typeface="Calibri" pitchFamily="34" charset="0"/>
                <a:cs typeface="Calibri" pitchFamily="34" charset="0"/>
              </a:rPr>
              <a:t>Генетическая усталость нации: 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(рост детей с отклонениями)</a:t>
            </a:r>
          </a:p>
          <a:p>
            <a:pPr marL="566928" indent="-457200">
              <a:buFont typeface="+mj-lt"/>
              <a:buAutoNum type="arabicPeriod"/>
            </a:pPr>
            <a:endParaRPr lang="ru-RU" sz="2400" dirty="0" smtClean="0">
              <a:latin typeface="Calibri" pitchFamily="34" charset="0"/>
              <a:cs typeface="Calibri" pitchFamily="34" charset="0"/>
            </a:endParaRPr>
          </a:p>
          <a:p>
            <a:pPr marL="566928" indent="-457200">
              <a:buFont typeface="+mj-lt"/>
              <a:buAutoNum type="arabicPeriod"/>
            </a:pPr>
            <a:r>
              <a:rPr lang="ru-RU" sz="2400" b="1" dirty="0" smtClean="0">
                <a:latin typeface="Calibri" pitchFamily="34" charset="0"/>
                <a:cs typeface="Calibri" pitchFamily="34" charset="0"/>
              </a:rPr>
              <a:t>Демографический сдвиг: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рынок труда заполняется за счет мигрантов, которые несут в себе другую культуру, неоднородный состав общества</a:t>
            </a:r>
          </a:p>
          <a:p>
            <a:pPr lvl="0">
              <a:buNone/>
            </a:pPr>
            <a:endParaRPr lang="ru-RU" sz="2400" dirty="0">
              <a:latin typeface="Calibri" pitchFamily="34" charset="0"/>
              <a:cs typeface="Calibri" pitchFamily="34" charset="0"/>
            </a:endParaRPr>
          </a:p>
          <a:p>
            <a:endParaRPr lang="ru-RU" sz="24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6" name="Рисунок 5" descr="upravlenie_personal-300x2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6672"/>
            <a:ext cx="2339752" cy="1656184"/>
          </a:xfrm>
          <a:prstGeom prst="rect">
            <a:avLst/>
          </a:prstGeom>
        </p:spPr>
      </p:pic>
      <p:pic>
        <p:nvPicPr>
          <p:cNvPr id="7" name="Picture 2" descr="E:\Obmen_1\логотипы\ПЕРСОНАЛ\персонал логрус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642918"/>
            <a:ext cx="1928826" cy="79422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00034" y="6215082"/>
            <a:ext cx="8286808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>Профессиональный исполнитель полного комплекса HR-услуг</a:t>
            </a:r>
            <a:endParaRPr lang="en-US" sz="16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en-US" sz="1600" b="1" i="1" dirty="0" smtClean="0">
                <a:solidFill>
                  <a:schemeClr val="accent1">
                    <a:lumMod val="75000"/>
                  </a:schemeClr>
                </a:solidFill>
              </a:rPr>
              <a:t>www.personal.ck.ua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600" b="1" dirty="0" smtClean="0"/>
              <a:t> </a:t>
            </a:r>
            <a:endParaRPr lang="ru-RU" sz="1600" b="1" dirty="0"/>
          </a:p>
        </p:txBody>
      </p:sp>
      <p:sp>
        <p:nvSpPr>
          <p:cNvPr id="9" name="Содержимое 2"/>
          <p:cNvSpPr txBox="1">
            <a:spLocks/>
          </p:cNvSpPr>
          <p:nvPr/>
        </p:nvSpPr>
        <p:spPr>
          <a:xfrm>
            <a:off x="2555776" y="1340768"/>
            <a:ext cx="6048672" cy="792087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Что меняется  в поиске персонала?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72816"/>
            <a:ext cx="8964488" cy="4464496"/>
          </a:xfrm>
        </p:spPr>
        <p:txBody>
          <a:bodyPr>
            <a:normAutofit fontScale="92500" lnSpcReduction="10000"/>
          </a:bodyPr>
          <a:lstStyle/>
          <a:p>
            <a:pPr lvl="0" algn="ctr">
              <a:buNone/>
            </a:pPr>
            <a:r>
              <a:rPr lang="ru-RU" sz="3300" b="1" dirty="0" smtClean="0">
                <a:latin typeface="Calibri" pitchFamily="34" charset="0"/>
                <a:cs typeface="Calibri" pitchFamily="34" charset="0"/>
              </a:rPr>
              <a:t>Что </a:t>
            </a:r>
            <a:r>
              <a:rPr lang="ru-RU" sz="3300" b="1" dirty="0">
                <a:latin typeface="Calibri" pitchFamily="34" charset="0"/>
                <a:cs typeface="Calibri" pitchFamily="34" charset="0"/>
              </a:rPr>
              <a:t>меняется  в поиске персонала</a:t>
            </a:r>
            <a:r>
              <a:rPr lang="ru-RU" sz="3300" b="1" dirty="0" smtClean="0">
                <a:latin typeface="Calibri" pitchFamily="34" charset="0"/>
                <a:cs typeface="Calibri" pitchFamily="34" charset="0"/>
              </a:rPr>
              <a:t>?</a:t>
            </a:r>
          </a:p>
          <a:p>
            <a:pPr algn="ctr">
              <a:buNone/>
            </a:pPr>
            <a:endParaRPr lang="ru-RU" dirty="0" smtClean="0"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r>
              <a:rPr lang="ru-RU" b="1" dirty="0" smtClean="0">
                <a:latin typeface="Calibri" pitchFamily="34" charset="0"/>
                <a:cs typeface="Calibri" pitchFamily="34" charset="0"/>
              </a:rPr>
              <a:t>Главная проблема для работодателя:</a:t>
            </a:r>
          </a:p>
          <a:p>
            <a:pPr algn="ctr">
              <a:buNone/>
            </a:pPr>
            <a:endParaRPr lang="ru-RU" b="1" dirty="0" smtClean="0"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Как найти людей, </a:t>
            </a:r>
          </a:p>
          <a:p>
            <a:pPr algn="ctr">
              <a:buNone/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которые могут работать в условиях полной неопределенности.</a:t>
            </a:r>
          </a:p>
          <a:p>
            <a:pPr algn="ctr">
              <a:buNone/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    </a:t>
            </a:r>
          </a:p>
          <a:p>
            <a:pPr algn="ctr">
              <a:buNone/>
            </a:pPr>
            <a:r>
              <a:rPr lang="ru-RU" dirty="0" smtClean="0">
                <a:latin typeface="Calibri" pitchFamily="34" charset="0"/>
                <a:cs typeface="Calibri" pitchFamily="34" charset="0"/>
              </a:rPr>
              <a:t>Под воздействием ускоренной глобализации и технологического прогресса </a:t>
            </a:r>
          </a:p>
          <a:p>
            <a:pPr algn="ctr">
              <a:buNone/>
            </a:pPr>
            <a:r>
              <a:rPr lang="ru-RU" b="1" dirty="0" smtClean="0">
                <a:latin typeface="Calibri" pitchFamily="34" charset="0"/>
                <a:cs typeface="Calibri" pitchFamily="34" charset="0"/>
              </a:rPr>
              <a:t>сотрудники, не способные к адаптации, остаются не у дел…</a:t>
            </a:r>
          </a:p>
          <a:p>
            <a:pPr algn="ctr"/>
            <a:endParaRPr lang="ru-RU" sz="2600" dirty="0" smtClean="0">
              <a:latin typeface="Calibri" pitchFamily="34" charset="0"/>
              <a:cs typeface="Calibri" pitchFamily="34" charset="0"/>
            </a:endParaRPr>
          </a:p>
          <a:p>
            <a:pPr lvl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6" name="Рисунок 5" descr="upravlenie_personal-300x2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1979712" cy="1512168"/>
          </a:xfrm>
          <a:prstGeom prst="rect">
            <a:avLst/>
          </a:prstGeom>
        </p:spPr>
      </p:pic>
      <p:pic>
        <p:nvPicPr>
          <p:cNvPr id="7" name="Picture 2" descr="E:\Obmen_1\логотипы\ПЕРСОНАЛ\персонал логрус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642918"/>
            <a:ext cx="1928826" cy="79422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00034" y="6215082"/>
            <a:ext cx="8286808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>Профессиональный исполнитель полного комплекса HR-услуг</a:t>
            </a:r>
            <a:endParaRPr lang="en-US" sz="16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en-US" sz="1600" b="1" i="1" dirty="0" smtClean="0">
                <a:solidFill>
                  <a:schemeClr val="accent1">
                    <a:lumMod val="75000"/>
                  </a:schemeClr>
                </a:solidFill>
              </a:rPr>
              <a:t>www.personal.ck.ua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600" b="1" dirty="0" smtClean="0"/>
              <a:t> </a:t>
            </a:r>
            <a:endParaRPr lang="ru-RU" sz="16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786058"/>
            <a:ext cx="8229600" cy="3340105"/>
          </a:xfrm>
        </p:spPr>
        <p:txBody>
          <a:bodyPr/>
          <a:lstStyle/>
          <a:p>
            <a:pPr algn="ctr">
              <a:buNone/>
            </a:pPr>
            <a:endParaRPr lang="ru-RU" dirty="0"/>
          </a:p>
          <a:p>
            <a:pPr algn="ctr">
              <a:buNone/>
            </a:pPr>
            <a:r>
              <a:rPr lang="ru-RU" b="1" dirty="0" smtClean="0"/>
              <a:t>Что </a:t>
            </a:r>
            <a:r>
              <a:rPr lang="ru-RU" b="1" dirty="0"/>
              <a:t>мотивирует </a:t>
            </a:r>
            <a:r>
              <a:rPr lang="ru-RU" b="1" dirty="0" smtClean="0"/>
              <a:t>персонал </a:t>
            </a:r>
          </a:p>
          <a:p>
            <a:pPr algn="ctr">
              <a:buNone/>
            </a:pPr>
            <a:r>
              <a:rPr lang="ru-RU" b="1" dirty="0" smtClean="0"/>
              <a:t>на </a:t>
            </a:r>
            <a:r>
              <a:rPr lang="ru-RU" b="1" dirty="0"/>
              <a:t>самом деле</a:t>
            </a:r>
            <a:r>
              <a:rPr lang="ru-RU" b="1" dirty="0" smtClean="0"/>
              <a:t>? </a:t>
            </a:r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dirty="0" smtClean="0"/>
              <a:t>Деньги – </a:t>
            </a:r>
          </a:p>
          <a:p>
            <a:pPr algn="ctr">
              <a:buNone/>
            </a:pPr>
            <a:r>
              <a:rPr lang="ru-RU" dirty="0" smtClean="0"/>
              <a:t>это не единственная  и не главная причина, </a:t>
            </a:r>
          </a:p>
          <a:p>
            <a:pPr algn="ctr">
              <a:buNone/>
            </a:pPr>
            <a:r>
              <a:rPr lang="ru-RU" dirty="0" smtClean="0"/>
              <a:t>по которой </a:t>
            </a:r>
            <a:r>
              <a:rPr lang="ru-RU" b="1" dirty="0" smtClean="0">
                <a:solidFill>
                  <a:srgbClr val="FF0000"/>
                </a:solidFill>
              </a:rPr>
              <a:t>люди</a:t>
            </a:r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любят</a:t>
            </a:r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работу</a:t>
            </a:r>
            <a:r>
              <a:rPr lang="ru-RU" dirty="0" smtClean="0"/>
              <a:t>.</a:t>
            </a:r>
          </a:p>
          <a:p>
            <a:pPr algn="ctr"/>
            <a:endParaRPr lang="ru-RU" dirty="0"/>
          </a:p>
        </p:txBody>
      </p:sp>
      <p:pic>
        <p:nvPicPr>
          <p:cNvPr id="6" name="Рисунок 5" descr="upravlenie_personal-300x2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571480"/>
            <a:ext cx="3000396" cy="2175302"/>
          </a:xfrm>
          <a:prstGeom prst="rect">
            <a:avLst/>
          </a:prstGeom>
        </p:spPr>
      </p:pic>
      <p:pic>
        <p:nvPicPr>
          <p:cNvPr id="7" name="Picture 2" descr="E:\Obmen_1\логотипы\ПЕРСОНАЛ\персонал логрус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642918"/>
            <a:ext cx="1928826" cy="79422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00034" y="6215082"/>
            <a:ext cx="8286808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>Профессиональный исполнитель полного комплекса HR-услуг</a:t>
            </a:r>
            <a:endParaRPr lang="en-US" sz="16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en-US" sz="1600" b="1" i="1" dirty="0" smtClean="0">
                <a:solidFill>
                  <a:schemeClr val="accent1">
                    <a:lumMod val="75000"/>
                  </a:schemeClr>
                </a:solidFill>
              </a:rPr>
              <a:t>www.personal.ck.ua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600" b="1" dirty="0" smtClean="0"/>
              <a:t> </a:t>
            </a:r>
            <a:endParaRPr lang="ru-RU" sz="16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714620"/>
            <a:ext cx="7972452" cy="3411543"/>
          </a:xfrm>
        </p:spPr>
        <p:txBody>
          <a:bodyPr/>
          <a:lstStyle/>
          <a:p>
            <a:pPr lvl="0" algn="ctr">
              <a:buNone/>
            </a:pPr>
            <a:r>
              <a:rPr lang="ru-RU" b="1" dirty="0" smtClean="0"/>
              <a:t>Тренд 3. Какое </a:t>
            </a:r>
            <a:r>
              <a:rPr lang="ru-RU" b="1" dirty="0"/>
              <a:t>лидерство сегодня востребовано</a:t>
            </a:r>
            <a:r>
              <a:rPr lang="ru-RU" b="1" dirty="0" smtClean="0"/>
              <a:t>?</a:t>
            </a:r>
          </a:p>
          <a:p>
            <a:pPr lvl="0" algn="ctr">
              <a:buNone/>
            </a:pPr>
            <a:endParaRPr lang="ru-RU" b="1" dirty="0" smtClean="0"/>
          </a:p>
          <a:p>
            <a:pPr lvl="0">
              <a:buNone/>
            </a:pPr>
            <a:r>
              <a:rPr lang="ru-RU" dirty="0" smtClean="0"/>
              <a:t>- </a:t>
            </a:r>
            <a:r>
              <a:rPr lang="ru-RU" sz="2400" dirty="0" smtClean="0"/>
              <a:t>Качества </a:t>
            </a:r>
            <a:r>
              <a:rPr lang="ru-RU" sz="2400" dirty="0"/>
              <a:t>современного лидера: одной </a:t>
            </a:r>
            <a:r>
              <a:rPr lang="ru-RU" sz="2400" dirty="0" err="1"/>
              <a:t>харизмы</a:t>
            </a:r>
            <a:r>
              <a:rPr lang="ru-RU" sz="2400" dirty="0"/>
              <a:t> маловато.</a:t>
            </a:r>
          </a:p>
          <a:p>
            <a:pPr lvl="0">
              <a:buNone/>
            </a:pPr>
            <a:r>
              <a:rPr lang="uk-UA" sz="2400" dirty="0" smtClean="0"/>
              <a:t>- </a:t>
            </a:r>
            <a:r>
              <a:rPr lang="en-US" sz="2400" dirty="0" smtClean="0"/>
              <a:t>Hard</a:t>
            </a:r>
            <a:r>
              <a:rPr lang="ru-RU" sz="2400" dirty="0" smtClean="0"/>
              <a:t> </a:t>
            </a:r>
            <a:r>
              <a:rPr lang="ru-RU" sz="2400" dirty="0"/>
              <a:t>(твердые) и </a:t>
            </a:r>
            <a:r>
              <a:rPr lang="en-US" sz="2400" dirty="0"/>
              <a:t>Soft</a:t>
            </a:r>
            <a:r>
              <a:rPr lang="ru-RU" sz="2400" dirty="0"/>
              <a:t> (мягкие)  качества </a:t>
            </a:r>
            <a:r>
              <a:rPr lang="ru-RU" sz="2400" dirty="0" smtClean="0"/>
              <a:t>лидера.</a:t>
            </a:r>
            <a:endParaRPr lang="ru-RU" sz="2400" dirty="0"/>
          </a:p>
          <a:p>
            <a:endParaRPr lang="ru-RU" dirty="0"/>
          </a:p>
        </p:txBody>
      </p:sp>
      <p:pic>
        <p:nvPicPr>
          <p:cNvPr id="7" name="Рисунок 6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500042"/>
            <a:ext cx="2500330" cy="2265924"/>
          </a:xfrm>
          <a:prstGeom prst="rect">
            <a:avLst/>
          </a:prstGeom>
        </p:spPr>
      </p:pic>
      <p:pic>
        <p:nvPicPr>
          <p:cNvPr id="9" name="Picture 2" descr="E:\Obmen_1\логотипы\ПЕРСОНАЛ\персонал логрус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714356"/>
            <a:ext cx="1928826" cy="79422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00034" y="6215082"/>
            <a:ext cx="8286808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>Профессиональный исполнитель полного комплекса HR-услуг</a:t>
            </a:r>
            <a:endParaRPr lang="en-US" sz="16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en-US" sz="1600" b="1" i="1" dirty="0" smtClean="0">
                <a:solidFill>
                  <a:schemeClr val="accent1">
                    <a:lumMod val="75000"/>
                  </a:schemeClr>
                </a:solidFill>
              </a:rPr>
              <a:t>www.personal.ck.ua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600" b="1" dirty="0" smtClean="0"/>
              <a:t> </a:t>
            </a:r>
            <a:endParaRPr lang="ru-RU" sz="16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5040560"/>
          </a:xfrm>
        </p:spPr>
        <p:txBody>
          <a:bodyPr>
            <a:normAutofit/>
          </a:bodyPr>
          <a:lstStyle/>
          <a:p>
            <a:pPr lvl="0" algn="ctr">
              <a:buNone/>
            </a:pPr>
            <a:r>
              <a:rPr lang="ru-RU" b="1" dirty="0" smtClean="0">
                <a:latin typeface="Calibri" pitchFamily="34" charset="0"/>
                <a:cs typeface="Calibri" pitchFamily="34" charset="0"/>
              </a:rPr>
              <a:t>Качества </a:t>
            </a:r>
            <a:r>
              <a:rPr lang="ru-RU" b="1" dirty="0">
                <a:latin typeface="Calibri" pitchFamily="34" charset="0"/>
                <a:cs typeface="Calibri" pitchFamily="34" charset="0"/>
              </a:rPr>
              <a:t>современного лидера: </a:t>
            </a:r>
            <a:endParaRPr lang="ru-RU" b="1" dirty="0" smtClean="0">
              <a:latin typeface="Calibri" pitchFamily="34" charset="0"/>
              <a:cs typeface="Calibri" pitchFamily="34" charset="0"/>
            </a:endParaRPr>
          </a:p>
          <a:p>
            <a:pPr lvl="0" algn="ctr">
              <a:buNone/>
            </a:pPr>
            <a:r>
              <a:rPr lang="ru-RU" b="1" dirty="0" smtClean="0">
                <a:latin typeface="Calibri" pitchFamily="34" charset="0"/>
                <a:cs typeface="Calibri" pitchFamily="34" charset="0"/>
              </a:rPr>
              <a:t>одной </a:t>
            </a:r>
            <a:r>
              <a:rPr lang="ru-RU" b="1" dirty="0" err="1">
                <a:latin typeface="Calibri" pitchFamily="34" charset="0"/>
                <a:cs typeface="Calibri" pitchFamily="34" charset="0"/>
              </a:rPr>
              <a:t>харизмы</a:t>
            </a:r>
            <a:r>
              <a:rPr lang="ru-RU" b="1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b="1" dirty="0" smtClean="0">
                <a:latin typeface="Calibri" pitchFamily="34" charset="0"/>
                <a:cs typeface="Calibri" pitchFamily="34" charset="0"/>
              </a:rPr>
              <a:t>маловато.</a:t>
            </a:r>
          </a:p>
          <a:p>
            <a:pPr lvl="0" algn="r">
              <a:buNone/>
            </a:pPr>
            <a:r>
              <a:rPr lang="ru-RU" sz="2600" i="1" dirty="0" smtClean="0">
                <a:latin typeface="Calibri" pitchFamily="34" charset="0"/>
                <a:cs typeface="Calibri" pitchFamily="34" charset="0"/>
              </a:rPr>
              <a:t>Лидерству научить нельзя, </a:t>
            </a:r>
          </a:p>
          <a:p>
            <a:pPr lvl="0" algn="r">
              <a:buNone/>
            </a:pPr>
            <a:r>
              <a:rPr lang="ru-RU" sz="2600" i="1" dirty="0" smtClean="0">
                <a:latin typeface="Calibri" pitchFamily="34" charset="0"/>
                <a:cs typeface="Calibri" pitchFamily="34" charset="0"/>
              </a:rPr>
              <a:t>но лидеру есть чему учиться.</a:t>
            </a:r>
          </a:p>
          <a:p>
            <a:pPr lvl="0" algn="r">
              <a:buNone/>
            </a:pPr>
            <a:endParaRPr lang="ru-RU" sz="2400" i="1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ru-RU" sz="2600" dirty="0" smtClean="0">
                <a:latin typeface="Calibri" pitchFamily="34" charset="0"/>
                <a:cs typeface="Calibri" pitchFamily="34" charset="0"/>
              </a:rPr>
              <a:t>Лидеры – это </a:t>
            </a:r>
            <a:r>
              <a:rPr lang="ru-RU" sz="2600" dirty="0" err="1" smtClean="0">
                <a:latin typeface="Calibri" pitchFamily="34" charset="0"/>
                <a:cs typeface="Calibri" pitchFamily="34" charset="0"/>
              </a:rPr>
              <a:t>пассионарии</a:t>
            </a:r>
            <a:r>
              <a:rPr lang="ru-RU" sz="2600" dirty="0" smtClean="0">
                <a:latin typeface="Calibri" pitchFamily="34" charset="0"/>
                <a:cs typeface="Calibri" pitchFamily="34" charset="0"/>
              </a:rPr>
              <a:t>, имеющие цель.</a:t>
            </a:r>
          </a:p>
          <a:p>
            <a:pPr>
              <a:buNone/>
            </a:pPr>
            <a:endParaRPr lang="ru-RU" sz="26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ru-RU" sz="2600" dirty="0" smtClean="0">
                <a:latin typeface="Calibri" pitchFamily="34" charset="0"/>
                <a:cs typeface="Calibri" pitchFamily="34" charset="0"/>
              </a:rPr>
              <a:t>К</a:t>
            </a:r>
            <a:r>
              <a:rPr lang="ru-RU" sz="2600" dirty="0" smtClean="0">
                <a:latin typeface="Calibri" pitchFamily="34" charset="0"/>
                <a:cs typeface="Calibri" pitchFamily="34" charset="0"/>
              </a:rPr>
              <a:t>лючевые навыки</a:t>
            </a:r>
            <a:r>
              <a:rPr lang="ru-RU" sz="2600" dirty="0" smtClean="0">
                <a:latin typeface="Calibri" pitchFamily="34" charset="0"/>
                <a:cs typeface="Calibri" pitchFamily="34" charset="0"/>
              </a:rPr>
              <a:t> лидера-менеджера:</a:t>
            </a:r>
            <a:endParaRPr lang="ru-RU" sz="2600" dirty="0" smtClean="0">
              <a:latin typeface="Calibri" pitchFamily="34" charset="0"/>
              <a:cs typeface="Calibri" pitchFamily="34" charset="0"/>
            </a:endParaRPr>
          </a:p>
          <a:p>
            <a:pPr marL="566928" indent="-457200">
              <a:buFont typeface="+mj-lt"/>
              <a:buAutoNum type="arabicPeriod"/>
            </a:pPr>
            <a:r>
              <a:rPr lang="ru-RU" sz="2600" dirty="0" smtClean="0">
                <a:latin typeface="Calibri" pitchFamily="34" charset="0"/>
                <a:cs typeface="Calibri" pitchFamily="34" charset="0"/>
              </a:rPr>
              <a:t>Концептуальные (когнитивные  способности)</a:t>
            </a:r>
          </a:p>
          <a:p>
            <a:pPr marL="566928" indent="-457200">
              <a:buFont typeface="+mj-lt"/>
              <a:buAutoNum type="arabicPeriod"/>
            </a:pPr>
            <a:r>
              <a:rPr lang="ru-RU" sz="2600" dirty="0" smtClean="0">
                <a:latin typeface="Calibri" pitchFamily="34" charset="0"/>
                <a:cs typeface="Calibri" pitchFamily="34" charset="0"/>
              </a:rPr>
              <a:t>Технические (специальные знания)</a:t>
            </a:r>
          </a:p>
          <a:p>
            <a:pPr marL="566928" indent="-457200">
              <a:buFont typeface="+mj-lt"/>
              <a:buAutoNum type="arabicPeriod"/>
            </a:pPr>
            <a:r>
              <a:rPr lang="ru-RU" sz="2600" dirty="0" smtClean="0">
                <a:latin typeface="Calibri" pitchFamily="34" charset="0"/>
                <a:cs typeface="Calibri" pitchFamily="34" charset="0"/>
              </a:rPr>
              <a:t>Человеческие (навыки эффективного </a:t>
            </a:r>
            <a:r>
              <a:rPr lang="ru-RU" sz="2600" dirty="0" smtClean="0">
                <a:latin typeface="Calibri" pitchFamily="34" charset="0"/>
                <a:cs typeface="Calibri" pitchFamily="34" charset="0"/>
              </a:rPr>
              <a:t>взаимодействия</a:t>
            </a:r>
            <a:r>
              <a:rPr lang="ru-RU" sz="2600" dirty="0" smtClean="0">
                <a:latin typeface="Calibri" pitchFamily="34" charset="0"/>
                <a:cs typeface="Calibri" pitchFamily="34" charset="0"/>
              </a:rPr>
              <a:t>)</a:t>
            </a:r>
          </a:p>
          <a:p>
            <a:pPr>
              <a:buNone/>
            </a:pPr>
            <a:endParaRPr lang="ru-RU" sz="2400" dirty="0" smtClean="0"/>
          </a:p>
          <a:p>
            <a:pPr lvl="0">
              <a:buNone/>
            </a:pPr>
            <a:endParaRPr lang="ru-RU" sz="2400" dirty="0"/>
          </a:p>
          <a:p>
            <a:endParaRPr lang="ru-RU" dirty="0"/>
          </a:p>
        </p:txBody>
      </p:sp>
      <p:pic>
        <p:nvPicPr>
          <p:cNvPr id="7" name="Рисунок 6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6672"/>
            <a:ext cx="1552256" cy="1776830"/>
          </a:xfrm>
          <a:prstGeom prst="rect">
            <a:avLst/>
          </a:prstGeom>
        </p:spPr>
      </p:pic>
      <p:pic>
        <p:nvPicPr>
          <p:cNvPr id="9" name="Picture 2" descr="E:\Obmen_1\логотипы\ПЕРСОНАЛ\персонал логрус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714356"/>
            <a:ext cx="1928826" cy="79422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00034" y="6215082"/>
            <a:ext cx="8286808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>Профессиональный исполнитель полного комплекса HR-услуг</a:t>
            </a:r>
            <a:endParaRPr lang="en-US" sz="16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en-US" sz="1600" b="1" i="1" dirty="0" smtClean="0">
                <a:solidFill>
                  <a:schemeClr val="accent1">
                    <a:lumMod val="75000"/>
                  </a:schemeClr>
                </a:solidFill>
              </a:rPr>
              <a:t>www.personal.ck.ua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600" b="1" dirty="0" smtClean="0"/>
              <a:t> </a:t>
            </a:r>
            <a:endParaRPr lang="ru-RU" sz="16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988840"/>
            <a:ext cx="8548516" cy="3960440"/>
          </a:xfrm>
        </p:spPr>
        <p:txBody>
          <a:bodyPr>
            <a:normAutofit lnSpcReduction="10000"/>
          </a:bodyPr>
          <a:lstStyle/>
          <a:p>
            <a:pPr lvl="0" algn="ctr">
              <a:buNone/>
            </a:pPr>
            <a:r>
              <a:rPr lang="ru-RU" b="1" dirty="0" smtClean="0">
                <a:latin typeface="Calibri" pitchFamily="34" charset="0"/>
                <a:cs typeface="Calibri" pitchFamily="34" charset="0"/>
              </a:rPr>
              <a:t>Какое лидерство сегодня востребовано:</a:t>
            </a:r>
          </a:p>
          <a:p>
            <a:pPr lvl="0" algn="ctr">
              <a:buNone/>
            </a:pPr>
            <a:r>
              <a:rPr lang="en-US" b="1" dirty="0" smtClean="0">
                <a:latin typeface="Calibri" pitchFamily="34" charset="0"/>
                <a:cs typeface="Calibri" pitchFamily="34" charset="0"/>
              </a:rPr>
              <a:t>Hard</a:t>
            </a:r>
            <a:r>
              <a:rPr lang="ru-RU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b="1" dirty="0">
                <a:latin typeface="Calibri" pitchFamily="34" charset="0"/>
                <a:cs typeface="Calibri" pitchFamily="34" charset="0"/>
              </a:rPr>
              <a:t>(твердые) и </a:t>
            </a:r>
            <a:r>
              <a:rPr lang="en-US" b="1" dirty="0">
                <a:latin typeface="Calibri" pitchFamily="34" charset="0"/>
                <a:cs typeface="Calibri" pitchFamily="34" charset="0"/>
              </a:rPr>
              <a:t>Soft</a:t>
            </a:r>
            <a:r>
              <a:rPr lang="ru-RU" b="1" dirty="0">
                <a:latin typeface="Calibri" pitchFamily="34" charset="0"/>
                <a:cs typeface="Calibri" pitchFamily="34" charset="0"/>
              </a:rPr>
              <a:t> (мягкие)  качества </a:t>
            </a:r>
            <a:r>
              <a:rPr lang="ru-RU" b="1" dirty="0" smtClean="0">
                <a:latin typeface="Calibri" pitchFamily="34" charset="0"/>
                <a:cs typeface="Calibri" pitchFamily="34" charset="0"/>
              </a:rPr>
              <a:t>лидера.</a:t>
            </a:r>
            <a:r>
              <a:rPr lang="ru-RU" dirty="0" smtClean="0"/>
              <a:t> </a:t>
            </a:r>
          </a:p>
          <a:p>
            <a:pPr lvl="0" algn="ctr">
              <a:buNone/>
            </a:pPr>
            <a:endParaRPr lang="ru-RU" dirty="0" smtClean="0"/>
          </a:p>
          <a:p>
            <a:pPr lvl="0" algn="ctr">
              <a:buNone/>
            </a:pPr>
            <a:r>
              <a:rPr lang="ru-RU" dirty="0" smtClean="0"/>
              <a:t>Вождь – это тот, </a:t>
            </a:r>
          </a:p>
          <a:p>
            <a:pPr lvl="0" algn="ctr">
              <a:buNone/>
            </a:pPr>
            <a:r>
              <a:rPr lang="ru-RU" dirty="0" smtClean="0"/>
              <a:t>кто с </a:t>
            </a:r>
            <a:r>
              <a:rPr lang="ru-RU" u="sng" dirty="0" smtClean="0"/>
              <a:t>помощью своего ума </a:t>
            </a:r>
            <a:r>
              <a:rPr lang="ru-RU" dirty="0" smtClean="0"/>
              <a:t>способен гарантировать функциональность для других, </a:t>
            </a:r>
          </a:p>
          <a:p>
            <a:pPr lvl="0" algn="ctr">
              <a:buNone/>
            </a:pPr>
            <a:r>
              <a:rPr lang="ru-RU" dirty="0" smtClean="0"/>
              <a:t>не подавляя, не разрушая и не захватывая их.</a:t>
            </a:r>
          </a:p>
          <a:p>
            <a:pPr lvl="0" algn="ctr">
              <a:buNone/>
            </a:pPr>
            <a:endParaRPr lang="ru-RU" dirty="0" smtClean="0"/>
          </a:p>
          <a:p>
            <a:pPr lvl="0" algn="ctr">
              <a:buNone/>
            </a:pPr>
            <a:r>
              <a:rPr lang="ru-RU" b="1" dirty="0" smtClean="0">
                <a:latin typeface="Calibri" pitchFamily="34" charset="0"/>
                <a:cs typeface="Calibri" pitchFamily="34" charset="0"/>
              </a:rPr>
              <a:t>Притча о виноградной лозе.</a:t>
            </a:r>
            <a:endParaRPr lang="ru-RU" b="1" dirty="0">
              <a:latin typeface="Calibri" pitchFamily="34" charset="0"/>
              <a:cs typeface="Calibri" pitchFamily="34" charset="0"/>
            </a:endParaRPr>
          </a:p>
          <a:p>
            <a:endParaRPr lang="ru-RU" dirty="0"/>
          </a:p>
        </p:txBody>
      </p:sp>
      <p:pic>
        <p:nvPicPr>
          <p:cNvPr id="7" name="Рисунок 6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6672"/>
            <a:ext cx="1656184" cy="1512168"/>
          </a:xfrm>
          <a:prstGeom prst="rect">
            <a:avLst/>
          </a:prstGeom>
        </p:spPr>
      </p:pic>
      <p:pic>
        <p:nvPicPr>
          <p:cNvPr id="9" name="Picture 2" descr="E:\Obmen_1\логотипы\ПЕРСОНАЛ\персонал логрус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714356"/>
            <a:ext cx="1928826" cy="79422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00034" y="6215082"/>
            <a:ext cx="8286808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>Профессиональный исполнитель полного комплекса HR-услуг</a:t>
            </a:r>
            <a:endParaRPr lang="en-US" sz="16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en-US" sz="1600" b="1" i="1" dirty="0" smtClean="0">
                <a:solidFill>
                  <a:schemeClr val="accent1">
                    <a:lumMod val="75000"/>
                  </a:schemeClr>
                </a:solidFill>
              </a:rPr>
              <a:t>www.personal.ck.ua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600" b="1" dirty="0" smtClean="0"/>
              <a:t> </a:t>
            </a:r>
            <a:endParaRPr lang="ru-RU" sz="16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business-promotion-300x3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04664"/>
            <a:ext cx="2643186" cy="2214578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32856"/>
            <a:ext cx="9144000" cy="3939351"/>
          </a:xfrm>
        </p:spPr>
        <p:txBody>
          <a:bodyPr anchor="ctr">
            <a:normAutofit fontScale="62500" lnSpcReduction="20000"/>
          </a:bodyPr>
          <a:lstStyle/>
          <a:p>
            <a:pPr lvl="0" algn="ctr">
              <a:buNone/>
            </a:pPr>
            <a:endParaRPr lang="ru-RU" sz="4000" b="1" dirty="0" smtClean="0"/>
          </a:p>
          <a:p>
            <a:pPr lvl="0" algn="ctr">
              <a:buNone/>
            </a:pPr>
            <a:r>
              <a:rPr lang="ru-RU" sz="4000" b="1" dirty="0" smtClean="0"/>
              <a:t>Тренд 4. Изменение формата продаж.</a:t>
            </a:r>
          </a:p>
          <a:p>
            <a:pPr lvl="0" algn="ctr">
              <a:buNone/>
            </a:pPr>
            <a:endParaRPr lang="ru-RU" sz="3600" dirty="0"/>
          </a:p>
          <a:p>
            <a:pPr lvl="0">
              <a:lnSpc>
                <a:spcPct val="120000"/>
              </a:lnSpc>
              <a:buFontTx/>
              <a:buChar char="-"/>
            </a:pPr>
            <a:r>
              <a:rPr lang="ru-RU" sz="3800" dirty="0" smtClean="0"/>
              <a:t>Эволюция </a:t>
            </a:r>
            <a:r>
              <a:rPr lang="ru-RU" sz="3800" dirty="0"/>
              <a:t>навыков продавцов: от коммуникабельности к партнерству</a:t>
            </a:r>
            <a:r>
              <a:rPr lang="ru-RU" sz="3800" dirty="0" smtClean="0"/>
              <a:t>.</a:t>
            </a:r>
          </a:p>
          <a:p>
            <a:pPr lvl="0">
              <a:lnSpc>
                <a:spcPct val="120000"/>
              </a:lnSpc>
              <a:buFontTx/>
              <a:buChar char="-"/>
            </a:pPr>
            <a:endParaRPr lang="ru-RU" sz="3800" dirty="0"/>
          </a:p>
          <a:p>
            <a:pPr lvl="0">
              <a:lnSpc>
                <a:spcPct val="120000"/>
              </a:lnSpc>
              <a:buFontTx/>
              <a:buChar char="-"/>
            </a:pPr>
            <a:r>
              <a:rPr lang="ru-RU" sz="3800" dirty="0" smtClean="0"/>
              <a:t>Ключевые </a:t>
            </a:r>
            <a:r>
              <a:rPr lang="ru-RU" sz="3800" dirty="0"/>
              <a:t>навыки успешных продавцов </a:t>
            </a:r>
            <a:r>
              <a:rPr lang="ru-RU" sz="3800" dirty="0" smtClean="0"/>
              <a:t>сегодня-завтра.</a:t>
            </a:r>
          </a:p>
          <a:p>
            <a:pPr lvl="0">
              <a:lnSpc>
                <a:spcPct val="120000"/>
              </a:lnSpc>
              <a:buFontTx/>
              <a:buChar char="-"/>
            </a:pPr>
            <a:endParaRPr lang="ru-RU" sz="3800" dirty="0"/>
          </a:p>
          <a:p>
            <a:pPr lvl="0">
              <a:lnSpc>
                <a:spcPct val="120000"/>
              </a:lnSpc>
              <a:buFontTx/>
              <a:buChar char="-"/>
            </a:pPr>
            <a:r>
              <a:rPr lang="ru-RU" sz="3800" dirty="0" smtClean="0"/>
              <a:t>Управление </a:t>
            </a:r>
            <a:r>
              <a:rPr lang="ru-RU" sz="3800" dirty="0"/>
              <a:t>сделкой или проектом: разница между технологией и </a:t>
            </a:r>
            <a:r>
              <a:rPr lang="ru-RU" sz="3800" dirty="0" smtClean="0"/>
              <a:t>менеджментом.</a:t>
            </a:r>
          </a:p>
          <a:p>
            <a:pPr lvl="0">
              <a:buFontTx/>
              <a:buChar char="-"/>
            </a:pPr>
            <a:endParaRPr lang="ru-RU" dirty="0"/>
          </a:p>
          <a:p>
            <a:pPr>
              <a:buNone/>
            </a:pPr>
            <a:endParaRPr lang="ru-RU" dirty="0"/>
          </a:p>
        </p:txBody>
      </p:sp>
      <p:pic>
        <p:nvPicPr>
          <p:cNvPr id="9" name="Picture 2" descr="E:\Obmen_1\логотипы\ПЕРСОНАЛ\персонал логрус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714356"/>
            <a:ext cx="1928826" cy="79422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00034" y="6215082"/>
            <a:ext cx="8286808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>Профессиональный исполнитель полного комплекса HR-услуг</a:t>
            </a:r>
            <a:endParaRPr lang="en-US" sz="16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en-US" sz="1600" b="1" i="1" dirty="0" smtClean="0">
                <a:solidFill>
                  <a:schemeClr val="accent1">
                    <a:lumMod val="75000"/>
                  </a:schemeClr>
                </a:solidFill>
              </a:rPr>
              <a:t>www.personal.ck.ua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600" b="1" dirty="0" smtClean="0"/>
              <a:t> </a:t>
            </a:r>
            <a:endParaRPr lang="ru-RU" sz="16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business-promotion-300x3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1872208" cy="1368152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420888"/>
            <a:ext cx="8352928" cy="2592288"/>
          </a:xfrm>
        </p:spPr>
        <p:txBody>
          <a:bodyPr anchor="ctr">
            <a:normAutofit fontScale="25000" lnSpcReduction="20000"/>
          </a:bodyPr>
          <a:lstStyle/>
          <a:p>
            <a:pPr lvl="0" algn="ctr">
              <a:lnSpc>
                <a:spcPct val="120000"/>
              </a:lnSpc>
              <a:buNone/>
            </a:pPr>
            <a:endParaRPr lang="ru-RU" sz="9600" b="1" dirty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ru-RU" sz="9600" b="1" dirty="0" smtClean="0">
                <a:latin typeface="Calibri" pitchFamily="34" charset="0"/>
                <a:cs typeface="Calibri" pitchFamily="34" charset="0"/>
              </a:rPr>
              <a:t>                          </a:t>
            </a:r>
            <a:r>
              <a:rPr lang="ru-RU" sz="12800" b="1" dirty="0" smtClean="0">
                <a:latin typeface="Calibri" pitchFamily="34" charset="0"/>
                <a:cs typeface="Calibri" pitchFamily="34" charset="0"/>
              </a:rPr>
              <a:t>Что влияет на продажи?</a:t>
            </a:r>
          </a:p>
          <a:p>
            <a:pPr>
              <a:buNone/>
            </a:pPr>
            <a:endParaRPr lang="ru-RU" sz="12800" b="1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ru-RU" sz="11200" b="1" dirty="0" smtClean="0">
                <a:latin typeface="Calibri" pitchFamily="34" charset="0"/>
                <a:cs typeface="Calibri" pitchFamily="34" charset="0"/>
              </a:rPr>
              <a:t>Формула «9 Р»</a:t>
            </a:r>
          </a:p>
          <a:p>
            <a:r>
              <a:rPr lang="ru-RU" sz="9600" b="1" dirty="0" smtClean="0">
                <a:latin typeface="Calibri" pitchFamily="34" charset="0"/>
                <a:cs typeface="Calibri" pitchFamily="34" charset="0"/>
              </a:rPr>
              <a:t>Р</a:t>
            </a:r>
            <a:r>
              <a:rPr lang="ru-RU" sz="96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- Продукт</a:t>
            </a:r>
          </a:p>
          <a:p>
            <a:r>
              <a:rPr lang="ru-RU" sz="9600" b="1" dirty="0" smtClean="0">
                <a:latin typeface="Calibri" pitchFamily="34" charset="0"/>
                <a:cs typeface="Calibri" pitchFamily="34" charset="0"/>
              </a:rPr>
              <a:t>Р</a:t>
            </a:r>
            <a:r>
              <a:rPr lang="ru-RU" sz="96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- Цена </a:t>
            </a:r>
          </a:p>
          <a:p>
            <a:r>
              <a:rPr lang="ru-RU" sz="9600" b="1" dirty="0" smtClean="0">
                <a:latin typeface="Calibri" pitchFamily="34" charset="0"/>
                <a:cs typeface="Calibri" pitchFamily="34" charset="0"/>
              </a:rPr>
              <a:t>Р</a:t>
            </a:r>
            <a:r>
              <a:rPr lang="ru-RU" sz="96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- Место </a:t>
            </a:r>
          </a:p>
          <a:p>
            <a:r>
              <a:rPr lang="ru-RU" sz="9600" b="1" dirty="0" smtClean="0">
                <a:latin typeface="Calibri" pitchFamily="34" charset="0"/>
                <a:cs typeface="Calibri" pitchFamily="34" charset="0"/>
              </a:rPr>
              <a:t>Р</a:t>
            </a:r>
            <a:r>
              <a:rPr lang="ru-RU" sz="96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- Продвижение </a:t>
            </a:r>
          </a:p>
          <a:p>
            <a:r>
              <a:rPr lang="ru-RU" sz="9600" b="1" dirty="0" smtClean="0">
                <a:latin typeface="Calibri" pitchFamily="34" charset="0"/>
                <a:cs typeface="Calibri" pitchFamily="34" charset="0"/>
              </a:rPr>
              <a:t>Р</a:t>
            </a:r>
            <a:r>
              <a:rPr lang="ru-RU" sz="9600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- Упаковка </a:t>
            </a:r>
          </a:p>
          <a:p>
            <a:r>
              <a:rPr lang="en-US" sz="9600" b="1" dirty="0" smtClean="0">
                <a:latin typeface="Calibri" pitchFamily="34" charset="0"/>
                <a:cs typeface="Calibri" pitchFamily="34" charset="0"/>
              </a:rPr>
              <a:t>P</a:t>
            </a:r>
            <a:r>
              <a:rPr lang="ru-RU" sz="9600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-Обслуживающий персонал </a:t>
            </a:r>
          </a:p>
          <a:p>
            <a:r>
              <a:rPr lang="ru-RU" sz="9600" b="1" dirty="0" smtClean="0">
                <a:latin typeface="Calibri" pitchFamily="34" charset="0"/>
                <a:cs typeface="Calibri" pitchFamily="34" charset="0"/>
              </a:rPr>
              <a:t>Р</a:t>
            </a:r>
            <a:r>
              <a:rPr lang="en-US" sz="9600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- </a:t>
            </a:r>
            <a:r>
              <a:rPr lang="ru-RU" sz="9600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Процедуры</a:t>
            </a:r>
          </a:p>
          <a:p>
            <a:r>
              <a:rPr lang="en-US" sz="9600" b="1" dirty="0" smtClean="0">
                <a:latin typeface="Calibri" pitchFamily="34" charset="0"/>
                <a:cs typeface="Calibri" pitchFamily="34" charset="0"/>
              </a:rPr>
              <a:t>P</a:t>
            </a:r>
            <a:r>
              <a:rPr lang="en-US" sz="9600" dirty="0" smtClean="0">
                <a:latin typeface="Calibri" pitchFamily="34" charset="0"/>
                <a:cs typeface="Calibri" pitchFamily="34" charset="0"/>
              </a:rPr>
              <a:t> – </a:t>
            </a:r>
            <a:r>
              <a:rPr lang="ru-RU" sz="9600" dirty="0" smtClean="0">
                <a:latin typeface="Calibri" pitchFamily="34" charset="0"/>
                <a:cs typeface="Calibri" pitchFamily="34" charset="0"/>
              </a:rPr>
              <a:t>Обстановка </a:t>
            </a:r>
          </a:p>
          <a:p>
            <a:r>
              <a:rPr lang="en-US" sz="9600" b="1" dirty="0" smtClean="0">
                <a:latin typeface="Calibri" pitchFamily="34" charset="0"/>
                <a:cs typeface="Calibri" pitchFamily="34" charset="0"/>
              </a:rPr>
              <a:t>P</a:t>
            </a:r>
            <a:r>
              <a:rPr lang="en-US" sz="9600" dirty="0" smtClean="0">
                <a:latin typeface="Calibri" pitchFamily="34" charset="0"/>
                <a:cs typeface="Calibri" pitchFamily="34" charset="0"/>
              </a:rPr>
              <a:t>- </a:t>
            </a:r>
            <a:r>
              <a:rPr lang="ru-RU" sz="9600" dirty="0" err="1" smtClean="0">
                <a:latin typeface="Calibri" pitchFamily="34" charset="0"/>
                <a:cs typeface="Calibri" pitchFamily="34" charset="0"/>
              </a:rPr>
              <a:t>Персонализация</a:t>
            </a:r>
            <a:r>
              <a:rPr lang="ru-RU" sz="9600" dirty="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9" name="Picture 2" descr="E:\Obmen_1\логотипы\ПЕРСОНАЛ\персонал логрус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714356"/>
            <a:ext cx="1928826" cy="79422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00034" y="6215082"/>
            <a:ext cx="8286808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>Профессиональный исполнитель полного комплекса HR-услуг</a:t>
            </a:r>
            <a:endParaRPr lang="en-US" sz="16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en-US" sz="1600" b="1" i="1" dirty="0" smtClean="0">
                <a:solidFill>
                  <a:schemeClr val="accent1">
                    <a:lumMod val="75000"/>
                  </a:schemeClr>
                </a:solidFill>
              </a:rPr>
              <a:t>www.personal.ck.ua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600" b="1" dirty="0" smtClean="0"/>
              <a:t> </a:t>
            </a:r>
            <a:endParaRPr lang="ru-RU" sz="16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business-promotion-300x3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2088232" cy="1656184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00808"/>
            <a:ext cx="9144000" cy="3939351"/>
          </a:xfrm>
        </p:spPr>
        <p:txBody>
          <a:bodyPr anchor="ctr">
            <a:normAutofit/>
          </a:bodyPr>
          <a:lstStyle/>
          <a:p>
            <a:pPr lvl="0" algn="ctr">
              <a:lnSpc>
                <a:spcPct val="120000"/>
              </a:lnSpc>
              <a:buNone/>
            </a:pPr>
            <a:endParaRPr lang="ru-RU" sz="1600" b="1" dirty="0" smtClean="0"/>
          </a:p>
          <a:p>
            <a:pPr lvl="0">
              <a:lnSpc>
                <a:spcPct val="120000"/>
              </a:lnSpc>
              <a:buFontTx/>
              <a:buChar char="-"/>
            </a:pPr>
            <a:endParaRPr lang="ru-RU" sz="3800" dirty="0" smtClean="0"/>
          </a:p>
          <a:p>
            <a:pPr lvl="0">
              <a:buNone/>
            </a:pPr>
            <a:endParaRPr lang="ru-RU" dirty="0"/>
          </a:p>
          <a:p>
            <a:pPr>
              <a:buNone/>
            </a:pPr>
            <a:endParaRPr lang="ru-RU" dirty="0"/>
          </a:p>
        </p:txBody>
      </p:sp>
      <p:pic>
        <p:nvPicPr>
          <p:cNvPr id="9" name="Picture 2" descr="E:\Obmen_1\логотипы\ПЕРСОНАЛ\персонал логрус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174" y="476672"/>
            <a:ext cx="1928826" cy="79422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00034" y="6215082"/>
            <a:ext cx="8286808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>Профессиональный исполнитель полного комплекса HR-услуг</a:t>
            </a:r>
            <a:endParaRPr lang="en-US" sz="16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en-US" sz="1600" b="1" i="1" dirty="0" smtClean="0">
                <a:solidFill>
                  <a:schemeClr val="accent1">
                    <a:lumMod val="75000"/>
                  </a:schemeClr>
                </a:solidFill>
              </a:rPr>
              <a:t>www.personal.ck.ua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600" b="1" dirty="0" smtClean="0"/>
              <a:t> </a:t>
            </a:r>
            <a:endParaRPr lang="ru-RU" sz="1600" b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0" y="2348880"/>
          <a:ext cx="9144001" cy="4754623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561474"/>
                <a:gridCol w="1684421"/>
                <a:gridCol w="2646948"/>
                <a:gridCol w="4251158"/>
              </a:tblGrid>
              <a:tr h="324232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№</a:t>
                      </a:r>
                      <a:endParaRPr lang="ru-RU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Период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Модель продавца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          Основная </a:t>
                      </a:r>
                      <a:r>
                        <a:rPr lang="ru-RU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задача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1</a:t>
                      </a:r>
                      <a:endParaRPr lang="ru-RU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Начало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XX </a:t>
                      </a:r>
                      <a:r>
                        <a:rPr lang="ru-RU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века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«Клоун»,</a:t>
                      </a:r>
                      <a:endParaRPr lang="ru-RU" sz="2400" dirty="0" smtClean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</a:t>
                      </a:r>
                      <a:r>
                        <a:rPr lang="ru-RU" sz="24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«Фокусник»</a:t>
                      </a:r>
                      <a:endParaRPr lang="ru-RU" sz="2400" dirty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Привлечь внимание </a:t>
                      </a:r>
                      <a:endParaRPr lang="ru-RU" sz="2400" dirty="0" smtClean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и «</a:t>
                      </a:r>
                      <a:r>
                        <a:rPr lang="ru-RU" sz="2400" dirty="0" err="1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уболтать</a:t>
                      </a:r>
                      <a:r>
                        <a:rPr lang="ru-RU" sz="24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»</a:t>
                      </a:r>
                      <a:endParaRPr lang="ru-RU" sz="2400" dirty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2</a:t>
                      </a:r>
                      <a:endParaRPr lang="ru-RU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XX век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«Ходячая </a:t>
                      </a:r>
                      <a:r>
                        <a:rPr lang="ru-RU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энциклопедия», </a:t>
                      </a:r>
                      <a:r>
                        <a:rPr lang="ru-RU" sz="24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«Эксперт</a:t>
                      </a:r>
                      <a:r>
                        <a:rPr lang="ru-RU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Убивать наповал своими знаниями и фактами о продукте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3</a:t>
                      </a:r>
                      <a:endParaRPr lang="ru-RU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Рубеж </a:t>
                      </a:r>
                      <a:endParaRPr lang="ru-RU" sz="2400" dirty="0" smtClean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XX </a:t>
                      </a:r>
                      <a:r>
                        <a:rPr lang="ru-RU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- XX</a:t>
                      </a:r>
                      <a:r>
                        <a:rPr lang="en-US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I </a:t>
                      </a:r>
                      <a:r>
                        <a:rPr lang="ru-RU" sz="24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в.в.</a:t>
                      </a:r>
                      <a:endParaRPr lang="ru-RU" sz="2400" dirty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 smtClean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«</a:t>
                      </a:r>
                      <a:r>
                        <a:rPr lang="ru-RU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С</a:t>
                      </a:r>
                      <a:r>
                        <a:rPr lang="ru-RU" sz="24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пецназ</a:t>
                      </a:r>
                      <a:r>
                        <a:rPr lang="ru-RU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Продать любой ценой, несмотря на потребности клиента</a:t>
                      </a:r>
                    </a:p>
                  </a:txBody>
                  <a:tcPr marL="68580" marR="68580" marT="0" marB="0"/>
                </a:tc>
              </a:tr>
              <a:tr h="93243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4</a:t>
                      </a:r>
                      <a:endParaRPr lang="ru-RU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Настоящее время…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«Партнер</a:t>
                      </a:r>
                      <a:r>
                        <a:rPr lang="ru-RU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Услышать клиента </a:t>
                      </a:r>
                      <a:endParaRPr lang="ru-RU" sz="2400" dirty="0" smtClean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и </a:t>
                      </a:r>
                      <a:r>
                        <a:rPr lang="ru-RU" sz="24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решить его задачу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1403648" y="1268760"/>
            <a:ext cx="7056784" cy="9391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ru-RU" sz="2400" b="1" dirty="0" smtClean="0"/>
              <a:t>Эволюция навыков продавцов: </a:t>
            </a:r>
            <a:endParaRPr lang="ru-RU" sz="2400" b="1" dirty="0" smtClean="0"/>
          </a:p>
          <a:p>
            <a:pPr lvl="0" algn="ctr">
              <a:lnSpc>
                <a:spcPct val="120000"/>
              </a:lnSpc>
            </a:pPr>
            <a:r>
              <a:rPr lang="ru-RU" sz="2400" b="1" dirty="0" smtClean="0"/>
              <a:t>от </a:t>
            </a:r>
            <a:r>
              <a:rPr lang="ru-RU" sz="2400" b="1" dirty="0" smtClean="0"/>
              <a:t>коммуникабельности к партнерству.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business-promotion-300x3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1872208" cy="1368152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700808"/>
            <a:ext cx="8820472" cy="4536504"/>
          </a:xfrm>
        </p:spPr>
        <p:txBody>
          <a:bodyPr anchor="ctr">
            <a:normAutofit fontScale="25000" lnSpcReduction="20000"/>
          </a:bodyPr>
          <a:lstStyle/>
          <a:p>
            <a:pPr lvl="0" algn="ctr">
              <a:lnSpc>
                <a:spcPct val="120000"/>
              </a:lnSpc>
              <a:buNone/>
            </a:pPr>
            <a:endParaRPr lang="ru-RU" sz="3800" dirty="0" smtClean="0"/>
          </a:p>
          <a:p>
            <a:pPr lvl="0" algn="ctr">
              <a:lnSpc>
                <a:spcPct val="120000"/>
              </a:lnSpc>
              <a:buNone/>
            </a:pPr>
            <a:endParaRPr lang="ru-RU" sz="6000" b="1" dirty="0" smtClean="0"/>
          </a:p>
          <a:p>
            <a:pPr lvl="0" algn="ctr">
              <a:lnSpc>
                <a:spcPct val="120000"/>
              </a:lnSpc>
              <a:buNone/>
            </a:pPr>
            <a:endParaRPr lang="ru-RU" sz="4200" b="1" dirty="0" smtClean="0"/>
          </a:p>
          <a:p>
            <a:pPr lvl="0" indent="-144000">
              <a:lnSpc>
                <a:spcPct val="120000"/>
              </a:lnSpc>
              <a:buNone/>
            </a:pPr>
            <a:r>
              <a:rPr lang="ru-RU" sz="9600" dirty="0" smtClean="0">
                <a:latin typeface="Calibri" pitchFamily="34" charset="0"/>
                <a:cs typeface="Calibri" pitchFamily="34" charset="0"/>
              </a:rPr>
              <a:t>Мы уже больше </a:t>
            </a:r>
            <a:r>
              <a:rPr lang="ru-RU" sz="9600" dirty="0" smtClean="0">
                <a:latin typeface="Calibri" pitchFamily="34" charset="0"/>
                <a:cs typeface="Calibri" pitchFamily="34" charset="0"/>
              </a:rPr>
              <a:t>не можем работать успешно в прежних рамках. </a:t>
            </a:r>
            <a:endParaRPr lang="ru-RU" sz="9600" dirty="0" smtClean="0">
              <a:latin typeface="Calibri" pitchFamily="34" charset="0"/>
              <a:cs typeface="Calibri" pitchFamily="34" charset="0"/>
            </a:endParaRPr>
          </a:p>
          <a:p>
            <a:pPr lvl="0" indent="-144000" algn="ctr">
              <a:lnSpc>
                <a:spcPct val="120000"/>
              </a:lnSpc>
              <a:buNone/>
            </a:pPr>
            <a:r>
              <a:rPr lang="ru-RU" sz="9600" dirty="0" smtClean="0">
                <a:latin typeface="Calibri" pitchFamily="34" charset="0"/>
                <a:cs typeface="Calibri" pitchFamily="34" charset="0"/>
              </a:rPr>
              <a:t>Продавать научились.</a:t>
            </a:r>
          </a:p>
          <a:p>
            <a:pPr lvl="0" indent="-144000" algn="ctr">
              <a:lnSpc>
                <a:spcPct val="120000"/>
              </a:lnSpc>
              <a:buNone/>
            </a:pPr>
            <a:endParaRPr lang="ru-RU" sz="9600" dirty="0" smtClean="0">
              <a:latin typeface="Calibri" pitchFamily="34" charset="0"/>
              <a:cs typeface="Calibri" pitchFamily="34" charset="0"/>
            </a:endParaRPr>
          </a:p>
          <a:p>
            <a:pPr lvl="0" indent="-144000" algn="ctr">
              <a:lnSpc>
                <a:spcPct val="120000"/>
              </a:lnSpc>
              <a:buNone/>
            </a:pPr>
            <a:r>
              <a:rPr lang="ru-RU" sz="9600" dirty="0" smtClean="0">
                <a:latin typeface="Calibri" pitchFamily="34" charset="0"/>
                <a:cs typeface="Calibri" pitchFamily="34" charset="0"/>
              </a:rPr>
              <a:t>Важнее влиять на то,</a:t>
            </a:r>
          </a:p>
          <a:p>
            <a:pPr lvl="0" indent="-144000" algn="ctr">
              <a:lnSpc>
                <a:spcPct val="120000"/>
              </a:lnSpc>
              <a:buNone/>
            </a:pPr>
            <a:r>
              <a:rPr lang="ru-RU" sz="9600" dirty="0" smtClean="0">
                <a:latin typeface="Calibri" pitchFamily="34" charset="0"/>
                <a:cs typeface="Calibri" pitchFamily="34" charset="0"/>
              </a:rPr>
              <a:t> как происходят продажи и выполнить свои обещания.</a:t>
            </a:r>
          </a:p>
          <a:p>
            <a:pPr lvl="0">
              <a:lnSpc>
                <a:spcPct val="120000"/>
              </a:lnSpc>
              <a:buNone/>
            </a:pPr>
            <a:endParaRPr lang="ru-RU" sz="4200" dirty="0" smtClean="0"/>
          </a:p>
          <a:p>
            <a:pPr lvl="0">
              <a:lnSpc>
                <a:spcPct val="120000"/>
              </a:lnSpc>
              <a:buNone/>
            </a:pPr>
            <a:r>
              <a:rPr lang="ru-RU" sz="9600" b="1" dirty="0" smtClean="0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                                 </a:t>
            </a:r>
            <a:r>
              <a:rPr lang="en-US" sz="9600" b="1" dirty="0" smtClean="0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PRODUCT</a:t>
            </a:r>
            <a:r>
              <a:rPr lang="ru-RU" sz="9600" b="1" dirty="0" smtClean="0">
                <a:latin typeface="Calibri" pitchFamily="34" charset="0"/>
                <a:cs typeface="Calibri" pitchFamily="34" charset="0"/>
              </a:rPr>
              <a:t>                     </a:t>
            </a:r>
            <a:r>
              <a:rPr lang="en-US" sz="9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SERVICE</a:t>
            </a:r>
            <a:endParaRPr lang="ru-RU" sz="9600" b="1" dirty="0" smtClean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  <a:p>
            <a:pPr lvl="0" algn="ctr">
              <a:lnSpc>
                <a:spcPct val="120000"/>
              </a:lnSpc>
              <a:buNone/>
            </a:pPr>
            <a:r>
              <a:rPr lang="en-US" sz="9600" b="1" dirty="0" smtClean="0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PRO</a:t>
            </a:r>
            <a:r>
              <a:rPr lang="en-US" sz="9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VICE</a:t>
            </a:r>
            <a:endParaRPr lang="ru-RU" sz="9600" b="1" dirty="0" smtClean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  <a:p>
            <a:pPr lvl="0" algn="ctr">
              <a:lnSpc>
                <a:spcPct val="120000"/>
              </a:lnSpc>
              <a:buNone/>
            </a:pPr>
            <a:r>
              <a:rPr lang="en-US" sz="9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SER</a:t>
            </a:r>
            <a:r>
              <a:rPr lang="en-US" sz="9600" b="1" dirty="0" smtClean="0">
                <a:solidFill>
                  <a:schemeClr val="accent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DUCT</a:t>
            </a:r>
            <a:endParaRPr lang="ru-RU" sz="9600" b="1" dirty="0" smtClean="0">
              <a:solidFill>
                <a:schemeClr val="accent1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buFontTx/>
              <a:buChar char="-"/>
            </a:pPr>
            <a:endParaRPr lang="ru-RU" sz="4200" dirty="0"/>
          </a:p>
          <a:p>
            <a:pPr>
              <a:buNone/>
            </a:pPr>
            <a:endParaRPr lang="ru-RU" dirty="0"/>
          </a:p>
        </p:txBody>
      </p:sp>
      <p:pic>
        <p:nvPicPr>
          <p:cNvPr id="9" name="Picture 2" descr="E:\Obmen_1\логотипы\ПЕРСОНАЛ\персонал логрус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714356"/>
            <a:ext cx="1928826" cy="79422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00034" y="6215082"/>
            <a:ext cx="8286808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>Профессиональный исполнитель полного комплекса HR-услуг</a:t>
            </a:r>
            <a:endParaRPr lang="en-US" sz="16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en-US" sz="1600" b="1" i="1" dirty="0" smtClean="0">
                <a:solidFill>
                  <a:schemeClr val="accent1">
                    <a:lumMod val="75000"/>
                  </a:schemeClr>
                </a:solidFill>
              </a:rPr>
              <a:t>www.personal.ck.ua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600" b="1" dirty="0" smtClean="0"/>
              <a:t> </a:t>
            </a:r>
            <a:endParaRPr lang="ru-RU" sz="16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259632" y="1340768"/>
            <a:ext cx="6912768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buNone/>
            </a:pPr>
            <a:r>
              <a:rPr lang="ru-RU" sz="2400" b="1" dirty="0" smtClean="0"/>
              <a:t>Ключевые навыки успешных продавцов </a:t>
            </a:r>
          </a:p>
          <a:p>
            <a:pPr lvl="0" algn="ctr">
              <a:lnSpc>
                <a:spcPct val="120000"/>
              </a:lnSpc>
              <a:buNone/>
            </a:pPr>
            <a:r>
              <a:rPr lang="ru-RU" sz="2400" b="1" dirty="0" smtClean="0"/>
              <a:t>сегодня-завтра:</a:t>
            </a:r>
            <a:endParaRPr lang="ru-RU" sz="24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business-promotion-300x3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1872208" cy="1368152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28800"/>
            <a:ext cx="9144000" cy="1224136"/>
          </a:xfrm>
        </p:spPr>
        <p:txBody>
          <a:bodyPr anchor="ctr">
            <a:normAutofit/>
          </a:bodyPr>
          <a:lstStyle/>
          <a:p>
            <a:pPr lvl="0" algn="ctr">
              <a:lnSpc>
                <a:spcPct val="120000"/>
              </a:lnSpc>
              <a:buNone/>
            </a:pPr>
            <a:r>
              <a:rPr lang="ru-RU" sz="2400" b="1" dirty="0" smtClean="0">
                <a:latin typeface="Calibri" pitchFamily="34" charset="0"/>
                <a:cs typeface="Calibri" pitchFamily="34" charset="0"/>
              </a:rPr>
              <a:t>Управление </a:t>
            </a:r>
            <a:r>
              <a:rPr lang="ru-RU" sz="2400" b="1" dirty="0">
                <a:latin typeface="Calibri" pitchFamily="34" charset="0"/>
                <a:cs typeface="Calibri" pitchFamily="34" charset="0"/>
              </a:rPr>
              <a:t>сделкой или проектом</a:t>
            </a:r>
            <a:r>
              <a:rPr lang="ru-RU" sz="2400" b="1" dirty="0" smtClean="0">
                <a:latin typeface="Calibri" pitchFamily="34" charset="0"/>
                <a:cs typeface="Calibri" pitchFamily="34" charset="0"/>
              </a:rPr>
              <a:t>:</a:t>
            </a:r>
          </a:p>
          <a:p>
            <a:pPr lvl="0" algn="ctr">
              <a:lnSpc>
                <a:spcPct val="120000"/>
              </a:lnSpc>
              <a:buNone/>
            </a:pPr>
            <a:r>
              <a:rPr lang="ru-RU" sz="24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b="1" dirty="0">
                <a:latin typeface="Calibri" pitchFamily="34" charset="0"/>
                <a:cs typeface="Calibri" pitchFamily="34" charset="0"/>
              </a:rPr>
              <a:t>разница между технологией и </a:t>
            </a:r>
            <a:r>
              <a:rPr lang="ru-RU" sz="2400" b="1" dirty="0" smtClean="0">
                <a:latin typeface="Calibri" pitchFamily="34" charset="0"/>
                <a:cs typeface="Calibri" pitchFamily="34" charset="0"/>
              </a:rPr>
              <a:t>менеджментом.</a:t>
            </a:r>
          </a:p>
          <a:p>
            <a:pPr lvl="0">
              <a:buFontTx/>
              <a:buChar char="-"/>
            </a:pPr>
            <a:endParaRPr lang="ru-RU" dirty="0"/>
          </a:p>
          <a:p>
            <a:pPr>
              <a:buNone/>
            </a:pPr>
            <a:endParaRPr lang="ru-RU" dirty="0"/>
          </a:p>
        </p:txBody>
      </p:sp>
      <p:pic>
        <p:nvPicPr>
          <p:cNvPr id="9" name="Picture 2" descr="E:\Obmen_1\логотипы\ПЕРСОНАЛ\персонал логрус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714356"/>
            <a:ext cx="1928826" cy="79422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00034" y="6215082"/>
            <a:ext cx="8286808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>Профессиональный исполнитель полного комплекса HR-услуг</a:t>
            </a:r>
            <a:endParaRPr lang="en-US" sz="16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en-US" sz="1600" b="1" i="1" dirty="0" smtClean="0">
                <a:solidFill>
                  <a:schemeClr val="accent1">
                    <a:lumMod val="75000"/>
                  </a:schemeClr>
                </a:solidFill>
              </a:rPr>
              <a:t>www.personal.ck.ua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600" b="1" dirty="0" smtClean="0"/>
              <a:t> </a:t>
            </a:r>
            <a:endParaRPr lang="ru-RU" sz="1600" b="1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35497" y="2520360"/>
          <a:ext cx="9108504" cy="433764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4139952"/>
                <a:gridCol w="4968552"/>
              </a:tblGrid>
              <a:tr h="576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Технологии</a:t>
                      </a:r>
                      <a:endParaRPr lang="ru-RU" sz="2400" dirty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Менеджмент</a:t>
                      </a:r>
                      <a:endParaRPr lang="ru-RU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Линейное мышление</a:t>
                      </a:r>
                    </a:p>
                    <a:p>
                      <a:pPr algn="ctr"/>
                      <a:endParaRPr lang="ru-RU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Потоковое мышление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Знание</a:t>
                      </a:r>
                      <a:r>
                        <a:rPr lang="ru-RU" sz="2400" baseline="0" dirty="0" smtClean="0">
                          <a:latin typeface="Calibri" pitchFamily="34" charset="0"/>
                          <a:cs typeface="Calibri" pitchFamily="34" charset="0"/>
                        </a:rPr>
                        <a:t>, опыт</a:t>
                      </a:r>
                      <a:endParaRPr lang="ru-RU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Создание знаний, </a:t>
                      </a:r>
                    </a:p>
                    <a:p>
                      <a:pPr algn="ctr"/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обновляющаяся компетентность</a:t>
                      </a:r>
                      <a:endParaRPr lang="ru-RU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12012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Последовательное</a:t>
                      </a:r>
                      <a:r>
                        <a:rPr lang="ru-RU" sz="2400" baseline="0" dirty="0" smtClean="0">
                          <a:latin typeface="Calibri" pitchFamily="34" charset="0"/>
                          <a:cs typeface="Calibri" pitchFamily="34" charset="0"/>
                        </a:rPr>
                        <a:t> выполнение действий</a:t>
                      </a:r>
                      <a:endParaRPr lang="ru-RU" sz="2400" dirty="0" smtClean="0"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/>
                      <a:endParaRPr lang="ru-RU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Принятие решений и управление ресурсами (информация,</a:t>
                      </a:r>
                      <a:r>
                        <a:rPr lang="ru-RU" sz="2400" baseline="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связи, люди, деньги, </a:t>
                      </a:r>
                      <a:r>
                        <a:rPr lang="ru-RU" sz="2400" baseline="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время…</a:t>
                      </a:r>
                      <a:r>
                        <a:rPr lang="ru-RU" sz="24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)</a:t>
                      </a:r>
                      <a:endParaRPr lang="ru-RU" sz="2400" dirty="0" smtClean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93243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Ответственность ведомого:</a:t>
                      </a:r>
                      <a:r>
                        <a:rPr lang="ru-RU" sz="240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ru-RU" sz="2400" baseline="0" dirty="0" smtClean="0">
                          <a:latin typeface="Calibri" pitchFamily="34" charset="0"/>
                          <a:cs typeface="Calibri" pitchFamily="34" charset="0"/>
                        </a:rPr>
                        <a:t>Я делаю правильно </a:t>
                      </a:r>
                    </a:p>
                    <a:p>
                      <a:pPr algn="ctr"/>
                      <a:r>
                        <a:rPr lang="ru-RU" sz="2400" baseline="0" dirty="0" smtClean="0">
                          <a:latin typeface="Calibri" pitchFamily="34" charset="0"/>
                          <a:cs typeface="Calibri" pitchFamily="34" charset="0"/>
                        </a:rPr>
                        <a:t>для Вас…</a:t>
                      </a:r>
                      <a:endParaRPr lang="ru-RU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Ответственность ведущего:</a:t>
                      </a:r>
                    </a:p>
                    <a:p>
                      <a:pPr algn="ctr"/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Я делаю правильно </a:t>
                      </a:r>
                    </a:p>
                    <a:p>
                      <a:pPr algn="ctr"/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с Вами для </a:t>
                      </a:r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Вас…</a:t>
                      </a:r>
                      <a:endParaRPr lang="ru-RU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1268760"/>
            <a:ext cx="7300938" cy="85725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b="1" dirty="0" smtClean="0">
                <a:latin typeface="Calibri" pitchFamily="34" charset="0"/>
                <a:cs typeface="Calibri" pitchFamily="34" charset="0"/>
              </a:rPr>
              <a:t>Где мы будем завтра, зависит от того, </a:t>
            </a:r>
          </a:p>
          <a:p>
            <a:pPr algn="ctr">
              <a:buNone/>
            </a:pPr>
            <a:r>
              <a:rPr lang="ru-RU" b="1" dirty="0" smtClean="0">
                <a:latin typeface="Calibri" pitchFamily="34" charset="0"/>
                <a:cs typeface="Calibri" pitchFamily="34" charset="0"/>
              </a:rPr>
              <a:t>как мы готовимся к нему сегодня.</a:t>
            </a:r>
            <a:endParaRPr lang="ru-RU" b="1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6" name="Picture 2" descr="E:\Obmen_1\логотипы\ПЕРСОНАЛ\персонал логрус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6672"/>
            <a:ext cx="1928826" cy="79422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00034" y="6215082"/>
            <a:ext cx="8286808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>Профессиональный исполнитель полного комплекса HR-услуг</a:t>
            </a:r>
            <a:endParaRPr lang="en-US" sz="16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en-US" sz="1600" b="1" i="1" dirty="0" smtClean="0">
                <a:solidFill>
                  <a:schemeClr val="accent1">
                    <a:lumMod val="75000"/>
                  </a:schemeClr>
                </a:solidFill>
              </a:rPr>
              <a:t>www.personal.ck.ua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600" b="1" dirty="0" smtClean="0"/>
              <a:t> </a:t>
            </a:r>
            <a:endParaRPr lang="ru-RU" sz="1600" b="1" dirty="0"/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251520" y="2897939"/>
            <a:ext cx="856895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Памятка для развития духа: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ВЕРА – открывает дверь для выхода;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ВОЛЯ – дает силу и желание идти;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ЗНАНИЕ – дает умение двигаться в правильном направлении;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НАДЕЖДА – дает крылья;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ПРОЩЕНИЕ – дает свободу;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ЛЮБОВЬ – дает жизненную энергию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5229200"/>
            <a:ext cx="7300938" cy="857256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4000" i="1" dirty="0" smtClean="0">
                <a:solidFill>
                  <a:srgbClr val="FF0000"/>
                </a:solidFill>
              </a:rPr>
              <a:t>Благодарю </a:t>
            </a:r>
            <a:r>
              <a:rPr lang="ru-RU" sz="4000" i="1" dirty="0" smtClean="0">
                <a:solidFill>
                  <a:srgbClr val="FF0000"/>
                </a:solidFill>
              </a:rPr>
              <a:t>за </a:t>
            </a:r>
            <a:r>
              <a:rPr lang="ru-RU" sz="4000" i="1" dirty="0" smtClean="0">
                <a:solidFill>
                  <a:srgbClr val="FF0000"/>
                </a:solidFill>
              </a:rPr>
              <a:t>внимание, Ваша Ирина Киркина! </a:t>
            </a:r>
            <a:r>
              <a:rPr lang="ru-RU" sz="4000" dirty="0" smtClean="0">
                <a:solidFill>
                  <a:srgbClr val="FF0000"/>
                </a:solidFill>
                <a:sym typeface="Wingdings" pitchFamily="2" charset="2"/>
              </a:rPr>
              <a:t>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6" name="Picture 2" descr="E:\Obmen_1\логотипы\ПЕРСОНАЛ\персонал логрус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1928826" cy="79422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00034" y="6215082"/>
            <a:ext cx="8286808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>Профессиональный исполнитель полного комплекса HR-услуг</a:t>
            </a:r>
            <a:endParaRPr lang="en-US" sz="16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en-US" sz="1600" b="1" i="1" dirty="0" smtClean="0">
                <a:solidFill>
                  <a:schemeClr val="accent1">
                    <a:lumMod val="75000"/>
                  </a:schemeClr>
                </a:solidFill>
              </a:rPr>
              <a:t>www.personal.ck.ua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600" b="1" dirty="0" smtClean="0"/>
              <a:t> </a:t>
            </a:r>
            <a:endParaRPr lang="ru-RU" sz="1600" b="1" dirty="0"/>
          </a:p>
        </p:txBody>
      </p:sp>
      <p:pic>
        <p:nvPicPr>
          <p:cNvPr id="8" name="Содержимое 3" descr="67547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268760"/>
            <a:ext cx="8001056" cy="3960440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Другая 6">
      <a:dk1>
        <a:srgbClr val="000000"/>
      </a:dk1>
      <a:lt1>
        <a:srgbClr val="FFFFFF"/>
      </a:lt1>
      <a:dk2>
        <a:srgbClr val="92D050"/>
      </a:dk2>
      <a:lt2>
        <a:srgbClr val="00B050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568</TotalTime>
  <Words>927</Words>
  <Application>Microsoft Office PowerPoint</Application>
  <PresentationFormat>Экран (4:3)</PresentationFormat>
  <Paragraphs>253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Городская</vt:lpstr>
      <vt:lpstr>Слайд 1</vt:lpstr>
      <vt:lpstr>Специализированный HR-консалтинг  в риэлторском бизнесе 13- летний опыт работы с риэлторскими компаниями:       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Я</dc:creator>
  <cp:lastModifiedBy>Ира</cp:lastModifiedBy>
  <cp:revision>64</cp:revision>
  <dcterms:created xsi:type="dcterms:W3CDTF">2012-09-12T07:38:20Z</dcterms:created>
  <dcterms:modified xsi:type="dcterms:W3CDTF">2012-09-13T19:10:35Z</dcterms:modified>
</cp:coreProperties>
</file>